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71"/>
  </p:notesMasterIdLst>
  <p:handoutMasterIdLst>
    <p:handoutMasterId r:id="rId72"/>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71"/>
    <p:restoredTop sz="94682"/>
  </p:normalViewPr>
  <p:slideViewPr>
    <p:cSldViewPr snapToGrid="0" snapToObjects="1">
      <p:cViewPr varScale="1">
        <p:scale>
          <a:sx n="132" d="100"/>
          <a:sy n="132" d="100"/>
        </p:scale>
        <p:origin x="160"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CB36-EEF3-CF40-AE00-71900A196E35}" type="datetimeFigureOut">
              <a:rPr lang="en-US" smtClean="0"/>
              <a:t>8/10/17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657F2A-C7A3-6B44-8690-F3F7217AAAC6}" type="slidenum">
              <a:rPr lang="en-US" smtClean="0"/>
              <a:t>‹#›</a:t>
            </a:fld>
            <a:endParaRPr lang="en-US"/>
          </a:p>
        </p:txBody>
      </p:sp>
    </p:spTree>
    <p:extLst>
      <p:ext uri="{BB962C8B-B14F-4D97-AF65-F5344CB8AC3E}">
        <p14:creationId xmlns:p14="http://schemas.microsoft.com/office/powerpoint/2010/main" val="730738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ED7FA-1A98-6443-A335-508BC39B832D}" type="datetimeFigureOut">
              <a:rPr lang="en-US" smtClean="0"/>
              <a:t>8/10/17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D63CC1-D3F1-0245-91CD-F1C3F0A35E52}" type="slidenum">
              <a:rPr lang="en-US" smtClean="0"/>
              <a:t>‹#›</a:t>
            </a:fld>
            <a:endParaRPr lang="en-US"/>
          </a:p>
        </p:txBody>
      </p:sp>
    </p:spTree>
    <p:extLst>
      <p:ext uri="{BB962C8B-B14F-4D97-AF65-F5344CB8AC3E}">
        <p14:creationId xmlns:p14="http://schemas.microsoft.com/office/powerpoint/2010/main" val="954606296"/>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nature.com/nrg/journal/v11/n10/fig_tab/nrg2825_F1.html" TargetMode="External"/><Relationship Id="rId4" Type="http://schemas.openxmlformats.org/officeDocument/2006/relationships/hyperlink" Target="http://www.nature.com/nrg/journal/v11/n10/full/nrg2825.html#B9" TargetMode="External"/><Relationship Id="rId5" Type="http://schemas.openxmlformats.org/officeDocument/2006/relationships/hyperlink" Target="http://www.nature.com/nrg/journal/v11/n10/full/nrg2825.html#B27" TargetMode="External"/><Relationship Id="rId6" Type="http://schemas.openxmlformats.org/officeDocument/2006/relationships/hyperlink" Target="http://www.nature.com/nrg/journal/v11/n10/full/nrg2825.html#B28" TargetMode="External"/><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nature.com/nrg/journal/v11/n10/fig_tab/nrg2825_F2.html" TargetMode="External"/><Relationship Id="rId4" Type="http://schemas.openxmlformats.org/officeDocument/2006/relationships/hyperlink" Target="http://www.nature.com/nrg/journal/vaop/ncurrent/suppinfo/nrg2825.html" TargetMode="External"/><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nature.com/nrg/journal/v11/n10/fig_tab/nrg2825_F3.html" TargetMode="External"/><Relationship Id="rId4" Type="http://schemas.openxmlformats.org/officeDocument/2006/relationships/hyperlink" Target="http://www.nature.com/nrg/journal/v11/n10/full/nrg2825.html#B2" TargetMode="External"/><Relationship Id="rId5" Type="http://schemas.openxmlformats.org/officeDocument/2006/relationships/hyperlink" Target="http://www.nature.com/nrg/journal/v11/n10/full/nrg2825.html#t1" TargetMode="External"/><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p:cNvSpPr>
          <p:nvPr>
            <p:ph type="sldImg"/>
          </p:nvPr>
        </p:nvSpPr>
        <p:spPr bwMode="auto">
          <a:xfrm>
            <a:off x="960438" y="1143000"/>
            <a:ext cx="4937125" cy="30861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6626" name="Rectangle 3"/>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7690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Step-by-step outline of the application of RUV to normalization of RNA-seq data.</a:t>
            </a:r>
          </a:p>
        </p:txBody>
      </p:sp>
    </p:spTree>
    <p:extLst>
      <p:ext uri="{BB962C8B-B14F-4D97-AF65-F5344CB8AC3E}">
        <p14:creationId xmlns:p14="http://schemas.microsoft.com/office/powerpoint/2010/main" val="1522818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effectLst/>
              </a:rPr>
              <a:t>Figure 1: Unwanted variation in the SEQC RNA-</a:t>
            </a:r>
            <a:r>
              <a:rPr lang="en-US" dirty="0" err="1">
                <a:effectLst/>
              </a:rPr>
              <a:t>seq</a:t>
            </a:r>
            <a:r>
              <a:rPr lang="en-US" dirty="0">
                <a:effectLst/>
              </a:rPr>
              <a:t> data set.</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17</a:t>
            </a:fld>
            <a:endParaRPr lang="en-US"/>
          </a:p>
        </p:txBody>
      </p:sp>
    </p:spTree>
    <p:extLst>
      <p:ext uri="{BB962C8B-B14F-4D97-AF65-F5344CB8AC3E}">
        <p14:creationId xmlns:p14="http://schemas.microsoft.com/office/powerpoint/2010/main" val="1922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effectLst/>
              </a:rPr>
              <a:t>Figure 2: Unwanted variation in the </a:t>
            </a:r>
            <a:r>
              <a:rPr lang="en-US" dirty="0" err="1">
                <a:effectLst/>
              </a:rPr>
              <a:t>zebrafish</a:t>
            </a:r>
            <a:r>
              <a:rPr lang="en-US" dirty="0">
                <a:effectLst/>
              </a:rPr>
              <a:t> RNA-</a:t>
            </a:r>
            <a:r>
              <a:rPr lang="en-US" dirty="0" err="1">
                <a:effectLst/>
              </a:rPr>
              <a:t>seq</a:t>
            </a:r>
            <a:r>
              <a:rPr lang="en-US" dirty="0">
                <a:effectLst/>
              </a:rPr>
              <a:t> data set.</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18</a:t>
            </a:fld>
            <a:endParaRPr lang="en-US"/>
          </a:p>
        </p:txBody>
      </p:sp>
    </p:spTree>
    <p:extLst>
      <p:ext uri="{BB962C8B-B14F-4D97-AF65-F5344CB8AC3E}">
        <p14:creationId xmlns:p14="http://schemas.microsoft.com/office/powerpoint/2010/main" val="1347205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effectLst/>
              </a:rPr>
              <a:t>Figure 3: </a:t>
            </a:r>
            <a:r>
              <a:rPr lang="en-US" dirty="0" err="1">
                <a:effectLst/>
              </a:rPr>
              <a:t>RUVg</a:t>
            </a:r>
            <a:r>
              <a:rPr lang="en-US" dirty="0">
                <a:effectLst/>
              </a:rPr>
              <a:t> normalization using </a:t>
            </a:r>
            <a:r>
              <a:rPr lang="en-US" i="1" dirty="0">
                <a:effectLst/>
              </a:rPr>
              <a:t>in </a:t>
            </a:r>
            <a:r>
              <a:rPr lang="en-US" i="1" dirty="0" err="1">
                <a:effectLst/>
              </a:rPr>
              <a:t>silico</a:t>
            </a:r>
            <a:r>
              <a:rPr lang="en-US" dirty="0">
                <a:effectLst/>
              </a:rPr>
              <a:t> empirical control genes.</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19</a:t>
            </a:fld>
            <a:endParaRPr lang="en-US"/>
          </a:p>
        </p:txBody>
      </p:sp>
    </p:spTree>
    <p:extLst>
      <p:ext uri="{BB962C8B-B14F-4D97-AF65-F5344CB8AC3E}">
        <p14:creationId xmlns:p14="http://schemas.microsoft.com/office/powerpoint/2010/main" val="1039969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effectLst/>
              </a:rPr>
              <a:t>Figure 4: Behavior of the ERCC spike-in controls.</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20</a:t>
            </a:fld>
            <a:endParaRPr lang="en-US"/>
          </a:p>
        </p:txBody>
      </p:sp>
    </p:spTree>
    <p:extLst>
      <p:ext uri="{BB962C8B-B14F-4D97-AF65-F5344CB8AC3E}">
        <p14:creationId xmlns:p14="http://schemas.microsoft.com/office/powerpoint/2010/main" val="328142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Figure 5: Using the ERCC spike-in controls for normalization, </a:t>
            </a:r>
            <a:r>
              <a:rPr lang="en-US" dirty="0" err="1"/>
              <a:t>zebrafish</a:t>
            </a:r>
            <a:r>
              <a:rPr lang="en-US" dirty="0"/>
              <a:t> data set.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21</a:t>
            </a:fld>
            <a:endParaRPr lang="en-US"/>
          </a:p>
        </p:txBody>
      </p:sp>
    </p:spTree>
    <p:extLst>
      <p:ext uri="{BB962C8B-B14F-4D97-AF65-F5344CB8AC3E}">
        <p14:creationId xmlns:p14="http://schemas.microsoft.com/office/powerpoint/2010/main" val="1036388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dirty="0"/>
              <a:t>Figure 6: Impact of normalization on differential expression analysis.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22</a:t>
            </a:fld>
            <a:endParaRPr lang="en-US"/>
          </a:p>
        </p:txBody>
      </p:sp>
    </p:spTree>
    <p:extLst>
      <p:ext uri="{BB962C8B-B14F-4D97-AF65-F5344CB8AC3E}">
        <p14:creationId xmlns:p14="http://schemas.microsoft.com/office/powerpoint/2010/main" val="1335535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schematic of the general steps of multiple hypothesis testing. We directly account for multiple testing dependence in the model-fitting step, where all the downstream steps in the analysis are not affected by dependence and have the same operating characteristics as independent tests. Our approach differs from current methods, which address dependence indirectly by modifying the test statistics, adaptively modifying the null distribution, or altering significance cutoffs. For these downstream methods the multiple testing dependence is not directly modeled from the data, so distortions of the signal of interest and the null distribution may be present regardless of which correction is implemented.</a:t>
            </a:r>
          </a:p>
        </p:txBody>
      </p:sp>
    </p:spTree>
    <p:extLst>
      <p:ext uri="{BB962C8B-B14F-4D97-AF65-F5344CB8AC3E}">
        <p14:creationId xmlns:p14="http://schemas.microsoft.com/office/powerpoint/2010/main" val="530329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ormAutofit fontScale="92500" lnSpcReduction="10000"/>
          </a:bodyPr>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Simulated examples of multiple testing dependence. A and B consist of spatial dependence examples as simplified versions of that encountered in brain imaging, and C and D consist of latent structure examples as encountered in gene expression studies. In all examples, the data and the null P values are plotted both before and after subtracting the dependence kernel. The data are plotted in the form of a heat map (red, high numerical value; white, middle; blue, low). The signal is clearer and the true null tests' P values are unbiased after the dependence kernel is subtracted. (A and B) Each point in the heat map represents the data for one spatial variable. The two true signals are in the diamond and circle shapes, and there is autoregressive spatial dependence between the pixels. (A) An example where the spatial dependence confounds the true signal, and the null P values are anticonservatively biased. (B) An example where the spatial dependence is nearly orthogonal to the true signal, and the null P values are conservatively biased. (C and D) Each row of the heat map corresponds to a gene's expression values, where the first 400 rows are genes simulated to be truly associated with the dichotomous primary variable. Dependence across tests is induced by common unmodeled variables that also influence expression, as described in the text. (C) An example where dependence due to latent structure confounds the true signal, and the null P values are anticonservatively biased. (D) An example where dependence due to latent structure is nearly orthogonal to the true signal, and the null P values are conservatively biased.</a:t>
            </a:r>
          </a:p>
        </p:txBody>
      </p:sp>
    </p:spTree>
    <p:extLst>
      <p:ext uri="{BB962C8B-B14F-4D97-AF65-F5344CB8AC3E}">
        <p14:creationId xmlns:p14="http://schemas.microsoft.com/office/powerpoint/2010/main" val="765802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empirical frequency distribution of the hybridization signal intensity values for Affymetrix microarray hybridization data for normal yeast cell genes/ORFs (Jelinsky and Samson 1999). We checked that the background noise intensity signals (▵) were distributed with an approximately normal distribution function with mean zero and standard deviation 0.054. Intensity signal distribution before (○) and after (●) subtraction of the background noise from the signal values is shown. The total hybridization signal intensity has been normalized (by Jelinsky and Samson 1999) with respect to the mean number of mRNA molecules per yeast cell. A point (</a:t>
            </a:r>
            <a:r>
              <a:rPr lang="en-GB" i="1">
                <a:latin typeface="Arial" charset="0"/>
                <a:cs typeface="msgothic" charset="0"/>
              </a:rPr>
              <a:t>s, f</a:t>
            </a:r>
            <a:r>
              <a:rPr lang="en-GB">
                <a:latin typeface="Arial" charset="0"/>
                <a:cs typeface="msgothic" charset="0"/>
              </a:rPr>
              <a:t>(</a:t>
            </a:r>
            <a:r>
              <a:rPr lang="en-GB" i="1">
                <a:latin typeface="Arial" charset="0"/>
                <a:cs typeface="msgothic" charset="0"/>
              </a:rPr>
              <a:t>s</a:t>
            </a:r>
            <a:r>
              <a:rPr lang="en-GB">
                <a:latin typeface="Arial" charset="0"/>
                <a:cs typeface="msgothic" charset="0"/>
              </a:rPr>
              <a:t>)) on the major plot shows the number of genes/ORFs, </a:t>
            </a:r>
            <a:r>
              <a:rPr lang="en-GB" i="1">
                <a:latin typeface="Arial" charset="0"/>
                <a:cs typeface="msgothic" charset="0"/>
              </a:rPr>
              <a:t>f</a:t>
            </a:r>
            <a:r>
              <a:rPr lang="en-GB">
                <a:latin typeface="Arial" charset="0"/>
                <a:cs typeface="msgothic" charset="0"/>
              </a:rPr>
              <a:t>, which have the signal intensity value, </a:t>
            </a:r>
            <a:r>
              <a:rPr lang="en-GB" i="1">
                <a:latin typeface="Arial" charset="0"/>
                <a:cs typeface="msgothic" charset="0"/>
              </a:rPr>
              <a:t>s.</a:t>
            </a:r>
            <a:r>
              <a:rPr lang="en-GB">
                <a:latin typeface="Arial" charset="0"/>
                <a:cs typeface="msgothic" charset="0"/>
              </a:rPr>
              <a:t> The vertical discontinuous line indicates the lower bound of the </a:t>
            </a:r>
            <a:r>
              <a:rPr lang="en-GB" altLang="en-GB">
                <a:latin typeface="Arial" charset="0"/>
                <a:cs typeface="msgothic" charset="0"/>
              </a:rPr>
              <a:t>“</a:t>
            </a:r>
            <a:r>
              <a:rPr lang="en-GB">
                <a:latin typeface="Arial" charset="0"/>
                <a:cs typeface="msgothic" charset="0"/>
              </a:rPr>
              <a:t>reliably</a:t>
            </a:r>
            <a:r>
              <a:rPr lang="en-GB" altLang="en-GB">
                <a:latin typeface="Arial" charset="0"/>
                <a:cs typeface="msgothic" charset="0"/>
              </a:rPr>
              <a:t>”</a:t>
            </a:r>
            <a:r>
              <a:rPr lang="en-GB">
                <a:latin typeface="Arial" charset="0"/>
                <a:cs typeface="msgothic" charset="0"/>
              </a:rPr>
              <a:t> detectable intensity signal values (the lower bound corresponds to 0.5 transcripts per cell). The window plot (log-log plot) shows the signal intensity distributions before and after subtraction of noise, shown over the full range of the positive signal intensity values.</a:t>
            </a:r>
          </a:p>
        </p:txBody>
      </p:sp>
    </p:spTree>
    <p:extLst>
      <p:ext uri="{BB962C8B-B14F-4D97-AF65-F5344CB8AC3E}">
        <p14:creationId xmlns:p14="http://schemas.microsoft.com/office/powerpoint/2010/main" val="105894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As before a fragment library is produced in which adaptors are ligated to opposite ends of the fragments. Linkers that are covalently attached to the surface of the flow cell capture the library and a bridge is formed between these. Isothermal amplification is then initiated from the double stranded ends of the bridge. Displacement and re-annealing to the surface and amplification of the locally bound sequence thus forms a cluster of clonally expanded sequences. Finally opening of the bridge allows the release of one end in preparation for sequencing (figure 4).</a:t>
            </a:r>
            <a:endParaRPr lang="en-US" dirty="0"/>
          </a:p>
        </p:txBody>
      </p:sp>
      <p:sp>
        <p:nvSpPr>
          <p:cNvPr id="4" name="Slide Number Placeholder 3"/>
          <p:cNvSpPr>
            <a:spLocks noGrp="1"/>
          </p:cNvSpPr>
          <p:nvPr>
            <p:ph type="sldNum" sz="quarter" idx="10"/>
          </p:nvPr>
        </p:nvSpPr>
        <p:spPr/>
        <p:txBody>
          <a:bodyPr/>
          <a:lstStyle/>
          <a:p>
            <a:fld id="{71D380DE-721F-4D4D-8E45-98FDF560A2EA}" type="slidenum">
              <a:rPr lang="en-US" smtClean="0"/>
              <a:t>5</a:t>
            </a:fld>
            <a:endParaRPr lang="en-US"/>
          </a:p>
        </p:txBody>
      </p:sp>
    </p:spTree>
    <p:extLst>
      <p:ext uri="{BB962C8B-B14F-4D97-AF65-F5344CB8AC3E}">
        <p14:creationId xmlns:p14="http://schemas.microsoft.com/office/powerpoint/2010/main" val="1843587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Empirical relative frequency distributions of the gene expression levels. Log-log plots are shown. (a) ●, log-phase yeast cell growth library with 20,096 SAGE tags; solid step-function line, GDP model with </a:t>
            </a:r>
            <a:r>
              <a:rPr lang="en-GB" i="1">
                <a:latin typeface="Arial" charset="0"/>
                <a:cs typeface="msgothic" charset="0"/>
              </a:rPr>
              <a:t>k</a:t>
            </a:r>
            <a:r>
              <a:rPr lang="en-GB">
                <a:latin typeface="Arial" charset="0"/>
                <a:cs typeface="msgothic" charset="0"/>
              </a:rPr>
              <a:t> = 0.974 ± 0.004, </a:t>
            </a:r>
            <a:r>
              <a:rPr lang="en-GB" i="1">
                <a:latin typeface="Arial" charset="0"/>
                <a:cs typeface="msgothic" charset="0"/>
              </a:rPr>
              <a:t>b</a:t>
            </a:r>
            <a:r>
              <a:rPr lang="en-GB">
                <a:latin typeface="Arial" charset="0"/>
                <a:cs typeface="msgothic" charset="0"/>
              </a:rPr>
              <a:t> = −0.173 ± 0.004; dotted line, simple power law with </a:t>
            </a:r>
            <a:r>
              <a:rPr lang="en-GB" i="1">
                <a:latin typeface="Arial" charset="0"/>
                <a:cs typeface="msgothic" charset="0"/>
              </a:rPr>
              <a:t>k</a:t>
            </a:r>
            <a:r>
              <a:rPr lang="en-GB">
                <a:latin typeface="Arial" charset="0"/>
                <a:cs typeface="msgothic" charset="0"/>
              </a:rPr>
              <a:t> = 1.03 ± 0.005. Inset plot: ●, empirical cumulative fraction function </a:t>
            </a:r>
            <a:r>
              <a:rPr lang="en-GB" i="1">
                <a:latin typeface="Arial" charset="0"/>
                <a:cs typeface="msgothic" charset="0"/>
              </a:rPr>
              <a:t>R</a:t>
            </a:r>
            <a:r>
              <a:rPr lang="en-GB" baseline="-33000">
                <a:latin typeface="Arial" charset="0"/>
                <a:cs typeface="msgothic" charset="0"/>
              </a:rPr>
              <a:t>e</a:t>
            </a:r>
            <a:r>
              <a:rPr lang="en-GB">
                <a:latin typeface="Arial" charset="0"/>
                <a:cs typeface="msgothic" charset="0"/>
              </a:rPr>
              <a:t> values [ ]for the ● histogram (main plot); the solid line is the corresponding theoretical model computed by the GDP model (main plot). (Cumulative data reduce the apparent </a:t>
            </a:r>
            <a:r>
              <a:rPr lang="en-GB" altLang="en-GB">
                <a:latin typeface="Arial" charset="0"/>
                <a:cs typeface="msgothic" charset="0"/>
              </a:rPr>
              <a:t>“</a:t>
            </a:r>
            <a:r>
              <a:rPr lang="en-GB">
                <a:latin typeface="Arial" charset="0"/>
                <a:cs typeface="msgothic" charset="0"/>
              </a:rPr>
              <a:t>noise</a:t>
            </a:r>
            <a:r>
              <a:rPr lang="en-GB" altLang="en-GB">
                <a:latin typeface="Arial" charset="0"/>
                <a:cs typeface="msgothic" charset="0"/>
              </a:rPr>
              <a:t>”</a:t>
            </a:r>
            <a:r>
              <a:rPr lang="en-GB">
                <a:latin typeface="Arial" charset="0"/>
                <a:cs typeface="msgothic" charset="0"/>
              </a:rPr>
              <a:t> in the histogram data.) (b) ○, mouse mammary cells cDNA library 341 of size 36,675 ESTs; solid step-function line, GDP model with </a:t>
            </a:r>
            <a:r>
              <a:rPr lang="en-GB" i="1">
                <a:latin typeface="Arial" charset="0"/>
                <a:cs typeface="msgothic" charset="0"/>
              </a:rPr>
              <a:t>k</a:t>
            </a:r>
            <a:r>
              <a:rPr lang="en-GB">
                <a:latin typeface="Arial" charset="0"/>
                <a:cs typeface="msgothic" charset="0"/>
              </a:rPr>
              <a:t> = 1.44 ± 0.006, </a:t>
            </a:r>
            <a:r>
              <a:rPr lang="en-GB" i="1">
                <a:latin typeface="Arial" charset="0"/>
                <a:cs typeface="msgothic" charset="0"/>
              </a:rPr>
              <a:t>b</a:t>
            </a:r>
            <a:r>
              <a:rPr lang="en-GB">
                <a:latin typeface="Arial" charset="0"/>
                <a:cs typeface="msgothic" charset="0"/>
              </a:rPr>
              <a:t> = 1.34 ± 0.002. (c) ●, human colon cancer cells SAGE library 2892.2 of size 22,637 tags; solid step-function line, GDP model for ● data at </a:t>
            </a:r>
            <a:r>
              <a:rPr lang="en-GB" i="1">
                <a:latin typeface="Arial" charset="0"/>
                <a:cs typeface="msgothic" charset="0"/>
              </a:rPr>
              <a:t>k</a:t>
            </a:r>
            <a:r>
              <a:rPr lang="en-GB">
                <a:latin typeface="Arial" charset="0"/>
                <a:cs typeface="msgothic" charset="0"/>
              </a:rPr>
              <a:t> = 1.08 ± 0.030, </a:t>
            </a:r>
            <a:r>
              <a:rPr lang="en-GB" i="1">
                <a:latin typeface="Arial" charset="0"/>
                <a:cs typeface="msgothic" charset="0"/>
              </a:rPr>
              <a:t>b</a:t>
            </a:r>
            <a:r>
              <a:rPr lang="en-GB">
                <a:latin typeface="Arial" charset="0"/>
                <a:cs typeface="msgothic" charset="0"/>
              </a:rPr>
              <a:t> = −0.28 ± 0.010; □, mouse brain (primary meduloblastoma) cells SAGE library 3871 of size 43,274 tags. (d) ○, human choriocarcinoma cells cDNA library 2427 of size 10,087 ESTs; solid step-function line, GDP model with </a:t>
            </a:r>
            <a:r>
              <a:rPr lang="en-GB" i="1">
                <a:latin typeface="Arial" charset="0"/>
                <a:cs typeface="msgothic" charset="0"/>
              </a:rPr>
              <a:t>k</a:t>
            </a:r>
            <a:r>
              <a:rPr lang="en-GB">
                <a:latin typeface="Arial" charset="0"/>
                <a:cs typeface="msgothic" charset="0"/>
              </a:rPr>
              <a:t> = 1.88 ± 0.044, </a:t>
            </a:r>
            <a:r>
              <a:rPr lang="en-GB" i="1">
                <a:latin typeface="Arial" charset="0"/>
                <a:cs typeface="msgothic" charset="0"/>
              </a:rPr>
              <a:t>b</a:t>
            </a:r>
            <a:r>
              <a:rPr lang="en-GB">
                <a:latin typeface="Arial" charset="0"/>
                <a:cs typeface="msgothic" charset="0"/>
              </a:rPr>
              <a:t> = 1.34 ± 0.005.</a:t>
            </a:r>
          </a:p>
        </p:txBody>
      </p:sp>
    </p:spTree>
    <p:extLst>
      <p:ext uri="{BB962C8B-B14F-4D97-AF65-F5344CB8AC3E}">
        <p14:creationId xmlns:p14="http://schemas.microsoft.com/office/powerpoint/2010/main" val="116306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ECDF curves of detecting differential expression for the datasets with no external </a:t>
            </a:r>
            <a:r>
              <a:rPr lang="en-GB" altLang="en-GB">
                <a:latin typeface="Arial" charset="0"/>
                <a:cs typeface="msgothic" charset="0"/>
              </a:rPr>
              <a:t>‘</a:t>
            </a:r>
            <a:r>
              <a:rPr lang="en-GB">
                <a:latin typeface="Arial" charset="0"/>
                <a:cs typeface="msgothic" charset="0"/>
              </a:rPr>
              <a:t>gold standard</a:t>
            </a:r>
            <a:r>
              <a:rPr lang="en-GB" altLang="en-GB">
                <a:latin typeface="Arial" charset="0"/>
                <a:cs typeface="msgothic" charset="0"/>
              </a:rPr>
              <a:t>’</a:t>
            </a:r>
            <a:r>
              <a:rPr lang="en-GB">
                <a:latin typeface="Arial" charset="0"/>
                <a:cs typeface="msgothic" charset="0"/>
              </a:rPr>
              <a:t>. Y-axis: ECDF, function of the gene rank. </a:t>
            </a:r>
            <a:r>
              <a:rPr lang="en-GB" i="1">
                <a:latin typeface="Arial" charset="0"/>
                <a:cs typeface="msgothic" charset="0"/>
              </a:rPr>
              <a:t>x</a:t>
            </a:r>
            <a:r>
              <a:rPr lang="en-GB">
                <a:latin typeface="Arial" charset="0"/>
                <a:cs typeface="msgothic" charset="0"/>
              </a:rPr>
              <a:t>-axis: </a:t>
            </a:r>
            <a:r>
              <a:rPr lang="en-GB" i="1">
                <a:latin typeface="Arial" charset="0"/>
                <a:cs typeface="msgothic" charset="0"/>
              </a:rPr>
              <a:t>P</a:t>
            </a:r>
            <a:r>
              <a:rPr lang="en-GB">
                <a:latin typeface="Arial" charset="0"/>
                <a:cs typeface="msgothic" charset="0"/>
              </a:rPr>
              <a:t>-value or 1 minus posterior probability. Solid line: two randomly selected replicates from a same condition (</a:t>
            </a:r>
            <a:r>
              <a:rPr lang="en-GB" i="1">
                <a:latin typeface="Arial" charset="0"/>
                <a:cs typeface="msgothic" charset="0"/>
              </a:rPr>
              <a:t>AvsA</a:t>
            </a:r>
            <a:r>
              <a:rPr lang="en-GB">
                <a:latin typeface="Arial" charset="0"/>
                <a:cs typeface="msgothic" charset="0"/>
              </a:rPr>
              <a:t>). Dotted line: one randomly selected replicate from each condition (unreplicated </a:t>
            </a:r>
            <a:r>
              <a:rPr lang="en-GB" i="1">
                <a:latin typeface="Arial" charset="0"/>
                <a:cs typeface="msgothic" charset="0"/>
              </a:rPr>
              <a:t>AvsB</a:t>
            </a:r>
            <a:r>
              <a:rPr lang="en-GB">
                <a:latin typeface="Arial" charset="0"/>
                <a:cs typeface="msgothic" charset="0"/>
              </a:rPr>
              <a:t>). Dashed line: </a:t>
            </a:r>
            <a:r>
              <a:rPr lang="en-GB" i="1">
                <a:latin typeface="Arial" charset="0"/>
                <a:cs typeface="msgothic" charset="0"/>
              </a:rPr>
              <a:t>AvsB</a:t>
            </a:r>
            <a:r>
              <a:rPr lang="en-GB">
                <a:latin typeface="Arial" charset="0"/>
                <a:cs typeface="msgothic" charset="0"/>
              </a:rPr>
              <a:t> on the full dataset for two-group designs. Dashed-dotted line: </a:t>
            </a:r>
            <a:r>
              <a:rPr lang="en-GB" i="1">
                <a:latin typeface="Arial" charset="0"/>
                <a:cs typeface="msgothic" charset="0"/>
              </a:rPr>
              <a:t>AvsB</a:t>
            </a:r>
            <a:r>
              <a:rPr lang="en-GB">
                <a:latin typeface="Arial" charset="0"/>
                <a:cs typeface="msgothic" charset="0"/>
              </a:rPr>
              <a:t> on the full dataset for more complex designs. Gray line: 45 degree. SAMseq is not applicable to unreplicated experiments and is excluded. The desired patterns are high areas under the </a:t>
            </a:r>
            <a:r>
              <a:rPr lang="en-GB" i="1">
                <a:latin typeface="Arial" charset="0"/>
                <a:cs typeface="msgothic" charset="0"/>
              </a:rPr>
              <a:t>AvsB</a:t>
            </a:r>
            <a:r>
              <a:rPr lang="en-GB">
                <a:latin typeface="Arial" charset="0"/>
                <a:cs typeface="msgothic" charset="0"/>
              </a:rPr>
              <a:t> curves, and </a:t>
            </a:r>
            <a:r>
              <a:rPr lang="en-GB" i="1">
                <a:latin typeface="Arial" charset="0"/>
                <a:cs typeface="msgothic" charset="0"/>
              </a:rPr>
              <a:t>AvsA</a:t>
            </a:r>
            <a:r>
              <a:rPr lang="en-GB">
                <a:latin typeface="Arial" charset="0"/>
                <a:cs typeface="msgothic" charset="0"/>
              </a:rPr>
              <a:t> curves that are at or below the 45 degree line</a:t>
            </a:r>
          </a:p>
        </p:txBody>
      </p:sp>
    </p:spTree>
    <p:extLst>
      <p:ext uri="{BB962C8B-B14F-4D97-AF65-F5344CB8AC3E}">
        <p14:creationId xmlns:p14="http://schemas.microsoft.com/office/powerpoint/2010/main" val="896912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38</a:t>
            </a:fld>
            <a:endParaRPr lang="en-US"/>
          </a:p>
        </p:txBody>
      </p:sp>
    </p:spTree>
    <p:extLst>
      <p:ext uri="{BB962C8B-B14F-4D97-AF65-F5344CB8AC3E}">
        <p14:creationId xmlns:p14="http://schemas.microsoft.com/office/powerpoint/2010/main" val="1816670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39</a:t>
            </a:fld>
            <a:endParaRPr lang="en-US"/>
          </a:p>
        </p:txBody>
      </p:sp>
    </p:spTree>
    <p:extLst>
      <p:ext uri="{BB962C8B-B14F-4D97-AF65-F5344CB8AC3E}">
        <p14:creationId xmlns:p14="http://schemas.microsoft.com/office/powerpoint/2010/main" val="1691742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40</a:t>
            </a:fld>
            <a:endParaRPr lang="en-US"/>
          </a:p>
        </p:txBody>
      </p:sp>
    </p:spTree>
    <p:extLst>
      <p:ext uri="{BB962C8B-B14F-4D97-AF65-F5344CB8AC3E}">
        <p14:creationId xmlns:p14="http://schemas.microsoft.com/office/powerpoint/2010/main" val="837379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41</a:t>
            </a:fld>
            <a:endParaRPr lang="en-US"/>
          </a:p>
        </p:txBody>
      </p:sp>
    </p:spTree>
    <p:extLst>
      <p:ext uri="{BB962C8B-B14F-4D97-AF65-F5344CB8AC3E}">
        <p14:creationId xmlns:p14="http://schemas.microsoft.com/office/powerpoint/2010/main" val="1715491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ormAutofit fontScale="92500"/>
          </a:bodyPr>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two designs for testing differential expression between treatments A and B. Treatment A is denoted by red tones and treatment B by blue tones. In the ideal balanced block design (left), six samples \batchmode \documentclass[fleqn,10pt,legalpaper]{article} \usepackage{amssymb} \usepackage{amsfonts} \usepackage{amsmath} \pagestyle{empty} \begin{document} \((m{=}6)\) \end{document} are bar coded, pooled, and processed together. The pool is then divided into six equal portions that are input to six lanes \batchmode \documentclass[fleqn,10pt,legalpaper]{article} \usepackage{amssymb} \usepackage{amsfonts} \usepackage{amsmath} \pagestyle{empty} \begin{document} \((L{=}6)\) \end{document} of the flow cell. Bar coding in the balanced block design results in six technical replicates \batchmode \documentclass[fleqn,10pt,legalpaper]{article} \usepackage{amssymb} \usepackage{amsfonts} \usepackage{amsmath} \pagestyle{empty} \begin{document} \((T{=}6)\) \end{document} of each sample, while balancing batch and lane effects and blocking on lane. The balanced block design also allows partitioning of batch and lane effects from the within-group biological variability. The confounded design (right) represents a typical RNA-Seq experiment and consists of the same six samples, with no bar coding, and does not permit partitioning of batch and lane effects from the estimate of within-group biological variability.</a:t>
            </a:r>
          </a:p>
        </p:txBody>
      </p:sp>
    </p:spTree>
    <p:extLst>
      <p:ext uri="{BB962C8B-B14F-4D97-AF65-F5344CB8AC3E}">
        <p14:creationId xmlns:p14="http://schemas.microsoft.com/office/powerpoint/2010/main" val="568594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multiple flow-cell design based on three biological replicates within seven treatment groups. There are three flow cells with eight lanes per flow cell. The control \batchmode \documentclass[fleqn,10pt,legalpaper]{article} \usepackage{amssymb} \usepackage{amsfonts} \usepackage{amsmath} \pagestyle{empty} \begin{document} \({\Phi}X\) \end{document} sample is in lane 5 of each flow cell. Tij refers to the \batchmode \documentclass[fleqn,10pt,legalpaper]{article} \usepackage{amssymb} \usepackage{amsfonts} \usepackage{amsmath} \pagestyle{empty} \begin{document} \(j\mathrm{th}\) \end{document} replicate in the \batchmode \documentclass[fleqn,10pt,legalpaper]{article} \usepackage{amssymb} \usepackage{amsfonts} \usepackage{amsmath} \pagestyle{empty} \begin{document} \(i\mathrm{th}\) \end{document} treatment group \batchmode \documentclass[fleqn,10pt,legalpaper]{article} \usepackage{amssymb} \usepackage{amsfonts} \usepackage{amsmath} \pagestyle{empty} \begin{document} \((i{=}1,{\ldots},{\,}7;j{=}1,{\ldots},{\,}3)\) \end{document}.</a:t>
            </a:r>
          </a:p>
        </p:txBody>
      </p:sp>
    </p:spTree>
    <p:extLst>
      <p:ext uri="{BB962C8B-B14F-4D97-AF65-F5344CB8AC3E}">
        <p14:creationId xmlns:p14="http://schemas.microsoft.com/office/powerpoint/2010/main" val="1206592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Figure 1 </a:t>
            </a:r>
            <a:r>
              <a:rPr lang="en-US" b="1" dirty="0"/>
              <a:t>Experimental Design</a:t>
            </a:r>
            <a:r>
              <a:rPr lang="en-US" dirty="0"/>
              <a:t>. A figure showing the design of the three experiments evaluated here. Biological replicates are separate individuals used for library construction. Technical replicates for the </a:t>
            </a:r>
            <a:r>
              <a:rPr lang="en-US" i="1" dirty="0"/>
              <a:t>D. melanogaster</a:t>
            </a:r>
            <a:r>
              <a:rPr lang="en-US" dirty="0"/>
              <a:t> female heads and </a:t>
            </a:r>
            <a:r>
              <a:rPr lang="en-US" i="1" dirty="0"/>
              <a:t>D. </a:t>
            </a:r>
            <a:r>
              <a:rPr lang="en-US" i="1" dirty="0" err="1"/>
              <a:t>simulans</a:t>
            </a:r>
            <a:r>
              <a:rPr lang="en-US" dirty="0"/>
              <a:t> male heads data are a single library run on multiple lanes. For </a:t>
            </a:r>
            <a:r>
              <a:rPr lang="en-US" i="1" dirty="0"/>
              <a:t>D. melanogaster</a:t>
            </a:r>
            <a:r>
              <a:rPr lang="en-US" dirty="0"/>
              <a:t> c167 cell lines the exact nature of the technical replication is uncertain.</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47</a:t>
            </a:fld>
            <a:endParaRPr lang="en-US"/>
          </a:p>
        </p:txBody>
      </p:sp>
    </p:spTree>
    <p:extLst>
      <p:ext uri="{BB962C8B-B14F-4D97-AF65-F5344CB8AC3E}">
        <p14:creationId xmlns:p14="http://schemas.microsoft.com/office/powerpoint/2010/main" val="298741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Figure 2 </a:t>
            </a:r>
            <a:r>
              <a:rPr lang="en-US" b="1" dirty="0"/>
              <a:t>Library construction and sequencing</a:t>
            </a:r>
            <a:r>
              <a:rPr lang="en-US" dirty="0"/>
              <a:t>. Beginning with 100 </a:t>
            </a:r>
            <a:r>
              <a:rPr lang="en-US" dirty="0" err="1"/>
              <a:t>ng</a:t>
            </a:r>
            <a:r>
              <a:rPr lang="en-US" dirty="0"/>
              <a:t> of mRNA the manufacturer's protocol is used to estimate a sampling fraction.</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49</a:t>
            </a:fld>
            <a:endParaRPr lang="en-US"/>
          </a:p>
        </p:txBody>
      </p:sp>
    </p:spTree>
    <p:extLst>
      <p:ext uri="{BB962C8B-B14F-4D97-AF65-F5344CB8AC3E}">
        <p14:creationId xmlns:p14="http://schemas.microsoft.com/office/powerpoint/2010/main" val="1096844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Both the </a:t>
            </a:r>
            <a:r>
              <a:rPr lang="en-US" sz="1200" kern="1200" dirty="0" err="1">
                <a:solidFill>
                  <a:schemeClr val="tx1"/>
                </a:solidFill>
                <a:latin typeface="+mn-lt"/>
                <a:ea typeface="+mn-ea"/>
                <a:cs typeface="+mn-cs"/>
              </a:rPr>
              <a:t>Illumina</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SOLiD</a:t>
            </a:r>
            <a:r>
              <a:rPr lang="en-US" sz="1200" kern="1200" baseline="30000" dirty="0" err="1">
                <a:solidFill>
                  <a:schemeClr val="tx1"/>
                </a:solidFill>
                <a:latin typeface="+mn-lt"/>
                <a:ea typeface="+mn-ea"/>
                <a:cs typeface="+mn-cs"/>
              </a:rPr>
              <a:t>TM</a:t>
            </a:r>
            <a:r>
              <a:rPr lang="en-US" sz="1200" kern="1200" baseline="0" dirty="0">
                <a:solidFill>
                  <a:schemeClr val="tx1"/>
                </a:solidFill>
                <a:latin typeface="+mn-lt"/>
                <a:ea typeface="+mn-ea"/>
                <a:cs typeface="+mn-cs"/>
              </a:rPr>
              <a:t> chemistry differ from 454</a:t>
            </a:r>
            <a:r>
              <a:rPr lang="en-US" sz="1200" kern="1200" baseline="30000" dirty="0">
                <a:solidFill>
                  <a:schemeClr val="tx1"/>
                </a:solidFill>
                <a:latin typeface="+mn-lt"/>
                <a:ea typeface="+mn-ea"/>
                <a:cs typeface="+mn-cs"/>
              </a:rPr>
              <a:t>TM</a:t>
            </a:r>
            <a:r>
              <a:rPr lang="en-US" sz="1200" kern="1200" baseline="0" dirty="0">
                <a:solidFill>
                  <a:schemeClr val="tx1"/>
                </a:solidFill>
                <a:latin typeface="+mn-lt"/>
                <a:ea typeface="+mn-ea"/>
                <a:cs typeface="+mn-cs"/>
              </a:rPr>
              <a:t> in that they incorporate florescent dyes as markers of nucleotide extension. </a:t>
            </a:r>
            <a:r>
              <a:rPr lang="en-US" sz="1200" kern="1200" baseline="0" dirty="0" err="1">
                <a:solidFill>
                  <a:schemeClr val="tx1"/>
                </a:solidFill>
                <a:latin typeface="+mn-lt"/>
                <a:ea typeface="+mn-ea"/>
                <a:cs typeface="+mn-cs"/>
              </a:rPr>
              <a:t>Illumina</a:t>
            </a:r>
            <a:r>
              <a:rPr lang="en-US" sz="1200" kern="1200" baseline="0" dirty="0">
                <a:solidFill>
                  <a:schemeClr val="tx1"/>
                </a:solidFill>
                <a:latin typeface="+mn-lt"/>
                <a:ea typeface="+mn-ea"/>
                <a:cs typeface="+mn-cs"/>
              </a:rPr>
              <a:t> employ a novel approach to clonal expansion termed bridge amplification. This is performed on the surface of the flow cell (see figure 3). </a:t>
            </a:r>
            <a:endParaRPr lang="en-US" dirty="0"/>
          </a:p>
        </p:txBody>
      </p:sp>
      <p:sp>
        <p:nvSpPr>
          <p:cNvPr id="4" name="Slide Number Placeholder 3"/>
          <p:cNvSpPr>
            <a:spLocks noGrp="1"/>
          </p:cNvSpPr>
          <p:nvPr>
            <p:ph type="sldNum" sz="quarter" idx="10"/>
          </p:nvPr>
        </p:nvSpPr>
        <p:spPr/>
        <p:txBody>
          <a:bodyPr/>
          <a:lstStyle/>
          <a:p>
            <a:fld id="{71D380DE-721F-4D4D-8E45-98FDF560A2EA}" type="slidenum">
              <a:rPr lang="en-US" smtClean="0"/>
              <a:t>6</a:t>
            </a:fld>
            <a:endParaRPr lang="en-US"/>
          </a:p>
        </p:txBody>
      </p:sp>
    </p:spTree>
    <p:extLst>
      <p:ext uri="{BB962C8B-B14F-4D97-AF65-F5344CB8AC3E}">
        <p14:creationId xmlns:p14="http://schemas.microsoft.com/office/powerpoint/2010/main" val="292451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b="1" dirty="0">
                <a:hlinkClick r:id="rId3"/>
              </a:rPr>
              <a:t>Figure 1 | Demonstration of normalization and surviving batch effects.</a:t>
            </a:r>
            <a:endParaRPr lang="en-US" b="1" dirty="0"/>
          </a:p>
          <a:p>
            <a:r>
              <a:rPr lang="en-US" dirty="0"/>
              <a:t>For a published bladder cancer microarray data set obtained using an </a:t>
            </a:r>
            <a:r>
              <a:rPr lang="en-US" dirty="0" err="1"/>
              <a:t>Affymetrix</a:t>
            </a:r>
            <a:r>
              <a:rPr lang="en-US" dirty="0"/>
              <a:t> platform</a:t>
            </a:r>
            <a:r>
              <a:rPr lang="en-US" baseline="30000" dirty="0">
                <a:hlinkClick r:id="rId4"/>
              </a:rPr>
              <a:t>9</a:t>
            </a:r>
            <a:r>
              <a:rPr lang="en-US" dirty="0"/>
              <a:t>, we obtained the raw data for only the normal samples. Here, green and orange represent two different processing dates. a | Box plot of raw gene expression data (log base 2). b | Box plot of data processed with RMA, a widely used preprocessing algorithm for </a:t>
            </a:r>
            <a:r>
              <a:rPr lang="en-US" dirty="0" err="1"/>
              <a:t>Affymetrix</a:t>
            </a:r>
            <a:r>
              <a:rPr lang="en-US" dirty="0"/>
              <a:t> data</a:t>
            </a:r>
            <a:r>
              <a:rPr lang="en-US" baseline="30000" dirty="0">
                <a:hlinkClick r:id="rId5"/>
              </a:rPr>
              <a:t>27</a:t>
            </a:r>
            <a:r>
              <a:rPr lang="en-US" dirty="0"/>
              <a:t>. RMA applies </a:t>
            </a:r>
            <a:r>
              <a:rPr lang="en-US" dirty="0" err="1"/>
              <a:t>quantile</a:t>
            </a:r>
            <a:r>
              <a:rPr lang="en-US" dirty="0"/>
              <a:t> normalization — a technique that forces the distribution of the raw signal intensities from the microarray data to be the same in all samples</a:t>
            </a:r>
            <a:r>
              <a:rPr lang="en-US" baseline="30000" dirty="0">
                <a:hlinkClick r:id="rId6"/>
              </a:rPr>
              <a:t>28</a:t>
            </a:r>
            <a:r>
              <a:rPr lang="en-US" dirty="0"/>
              <a:t>. c | Example of ten genes that are susceptible to batch effects even after normalization. Hundreds of genes show similar </a:t>
            </a:r>
            <a:r>
              <a:rPr lang="en-US" dirty="0" err="1"/>
              <a:t>behaviour</a:t>
            </a:r>
            <a:r>
              <a:rPr lang="en-US" dirty="0"/>
              <a:t> but, for clarity, are not shown. d | Clustering of samples after normalization. Note that the samples perfectly cluster by processing date.</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54</a:t>
            </a:fld>
            <a:endParaRPr lang="en-US"/>
          </a:p>
        </p:txBody>
      </p:sp>
    </p:spTree>
    <p:extLst>
      <p:ext uri="{BB962C8B-B14F-4D97-AF65-F5344CB8AC3E}">
        <p14:creationId xmlns:p14="http://schemas.microsoft.com/office/powerpoint/2010/main" val="1158616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b="1" dirty="0">
                <a:hlinkClick r:id="rId3"/>
              </a:rPr>
              <a:t>igure 2 | Batch effects for second-generation sequencing data from the 1000 Genomes Project.</a:t>
            </a:r>
            <a:endParaRPr lang="en-US" b="1" dirty="0"/>
          </a:p>
          <a:p>
            <a:r>
              <a:rPr lang="en-US" dirty="0"/>
              <a:t>Each row is a different </a:t>
            </a:r>
            <a:r>
              <a:rPr lang="en-US" dirty="0" err="1"/>
              <a:t>HapMap</a:t>
            </a:r>
            <a:r>
              <a:rPr lang="en-US" dirty="0"/>
              <a:t> sample processed in the same facility with the same platform. See </a:t>
            </a:r>
            <a:r>
              <a:rPr lang="en-US" dirty="0">
                <a:hlinkClick r:id="rId4"/>
              </a:rPr>
              <a:t>Supplementary information S1 (box)</a:t>
            </a:r>
            <a:r>
              <a:rPr lang="en-US" dirty="0"/>
              <a:t> for a description of the data represented here. The samples are ordered by processing date with horizontal lines dividing the different dates. We show a 3.5 Mb region from chromosome 16. Coverage data from each feature were standardized across samples: blue represents three standard deviations below average and orange represents three standard deviations above average. Various batch effects can be observed, and the largest one occurs between days 243 and 251 (the large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55</a:t>
            </a:fld>
            <a:endParaRPr lang="en-US"/>
          </a:p>
        </p:txBody>
      </p:sp>
    </p:spTree>
    <p:extLst>
      <p:ext uri="{BB962C8B-B14F-4D97-AF65-F5344CB8AC3E}">
        <p14:creationId xmlns:p14="http://schemas.microsoft.com/office/powerpoint/2010/main" val="1820453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r>
              <a:rPr lang="en-US" b="1" dirty="0">
                <a:hlinkClick r:id="rId3"/>
              </a:rPr>
              <a:t>Figure 3 | Batch effects also change the correlations between genes.</a:t>
            </a:r>
            <a:endParaRPr lang="en-US" b="1" dirty="0"/>
          </a:p>
          <a:p>
            <a:r>
              <a:rPr lang="en-US" dirty="0"/>
              <a:t>We normalized every gene in the second gene expression data set</a:t>
            </a:r>
            <a:r>
              <a:rPr lang="en-US" baseline="30000" dirty="0">
                <a:hlinkClick r:id="rId4"/>
              </a:rPr>
              <a:t>2</a:t>
            </a:r>
            <a:r>
              <a:rPr lang="en-US" dirty="0"/>
              <a:t> in </a:t>
            </a:r>
            <a:r>
              <a:rPr lang="en-US" dirty="0">
                <a:hlinkClick r:id="rId5"/>
              </a:rPr>
              <a:t>Table 1</a:t>
            </a:r>
            <a:r>
              <a:rPr lang="en-US" dirty="0"/>
              <a:t> to mean 0, variance 1 within each batch. (The 2006 batch was omitted owing to small sample size.) We identified all significant correlations (p &lt; 0.05) between pairs of genes within each batch using a linear model. We looked at genes that showed a significant correlation in two batches and counted the fraction of times that the correlation changed between the two batches. A large percentage of significant correlations reversed signs across batches, suggesting that the correlation structure between genes changes substantially across batches. To confirm this phenomenon is due to batch, we repeated the process — looking for significant correlations that changed sign across batches — but with the batch labels randomly permuted. With random batches, a much smaller fraction of significant correlations change signs. This suggests that correlation patterns differ by batch, which would affect rank-based prediction methods as well as system biology approaches that rely on between-gene correlation to estimate pathways.</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56</a:t>
            </a:fld>
            <a:endParaRPr lang="en-US"/>
          </a:p>
        </p:txBody>
      </p:sp>
    </p:spTree>
    <p:extLst>
      <p:ext uri="{BB962C8B-B14F-4D97-AF65-F5344CB8AC3E}">
        <p14:creationId xmlns:p14="http://schemas.microsoft.com/office/powerpoint/2010/main" val="69439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dirty="0">
                <a:latin typeface="Arial" charset="0"/>
                <a:cs typeface="msgothic" charset="0"/>
              </a:rPr>
              <a:t>Distribution of means and variances for simulated and real </a:t>
            </a:r>
            <a:r>
              <a:rPr lang="en-GB" dirty="0" err="1">
                <a:latin typeface="Arial" charset="0"/>
                <a:cs typeface="msgothic" charset="0"/>
              </a:rPr>
              <a:t>Zebrafish</a:t>
            </a:r>
            <a:r>
              <a:rPr lang="en-GB" dirty="0">
                <a:latin typeface="Arial" charset="0"/>
                <a:cs typeface="msgothic" charset="0"/>
              </a:rPr>
              <a:t> data. To confirm that my simulation procedure produced reasonable simulated counts, I plotted the gene-specific means and variances for (</a:t>
            </a:r>
            <a:r>
              <a:rPr lang="en-GB" sz="1300" b="1" dirty="0">
                <a:latin typeface="Arial" charset="0"/>
                <a:cs typeface="msgothic" charset="0"/>
              </a:rPr>
              <a:t>left panel</a:t>
            </a:r>
            <a:r>
              <a:rPr lang="en-GB" dirty="0">
                <a:latin typeface="Arial" charset="0"/>
                <a:cs typeface="msgothic" charset="0"/>
              </a:rPr>
              <a:t>) the simulated data set and (</a:t>
            </a:r>
            <a:r>
              <a:rPr lang="en-GB" sz="1300" b="1" dirty="0">
                <a:latin typeface="Arial" charset="0"/>
                <a:cs typeface="msgothic" charset="0"/>
              </a:rPr>
              <a:t>right panel</a:t>
            </a:r>
            <a:r>
              <a:rPr lang="en-GB" dirty="0">
                <a:latin typeface="Arial" charset="0"/>
                <a:cs typeface="msgothic" charset="0"/>
              </a:rPr>
              <a:t>) the observed </a:t>
            </a:r>
            <a:r>
              <a:rPr lang="en-GB" dirty="0" err="1">
                <a:latin typeface="Arial" charset="0"/>
                <a:cs typeface="msgothic" charset="0"/>
              </a:rPr>
              <a:t>Zebrafish</a:t>
            </a:r>
            <a:r>
              <a:rPr lang="en-GB" dirty="0">
                <a:latin typeface="Arial" charset="0"/>
                <a:cs typeface="msgothic" charset="0"/>
              </a:rPr>
              <a:t> data set. The two distributions are qualitatively similar. Additional checks on the simulation procedure are provided in the simulated data analysis at http://</a:t>
            </a:r>
            <a:r>
              <a:rPr lang="en-GB" dirty="0" err="1">
                <a:latin typeface="Arial" charset="0"/>
                <a:cs typeface="msgothic" charset="0"/>
              </a:rPr>
              <a:t>jtleek.com</a:t>
            </a:r>
            <a:r>
              <a:rPr lang="en-GB" dirty="0">
                <a:latin typeface="Arial" charset="0"/>
                <a:cs typeface="msgothic" charset="0"/>
              </a:rPr>
              <a:t>/</a:t>
            </a:r>
            <a:r>
              <a:rPr lang="en-GB" dirty="0" err="1">
                <a:latin typeface="Arial" charset="0"/>
                <a:cs typeface="msgothic" charset="0"/>
              </a:rPr>
              <a:t>svaseq</a:t>
            </a:r>
            <a:r>
              <a:rPr lang="en-GB" dirty="0">
                <a:latin typeface="Arial" charset="0"/>
                <a:cs typeface="msgothic" charset="0"/>
              </a:rPr>
              <a:t>/</a:t>
            </a:r>
            <a:r>
              <a:rPr lang="en-GB" dirty="0" err="1">
                <a:latin typeface="Arial" charset="0"/>
                <a:cs typeface="msgothic" charset="0"/>
              </a:rPr>
              <a:t>simulateData.html</a:t>
            </a:r>
            <a:r>
              <a:rPr lang="en-GB" dirty="0">
                <a:latin typeface="Arial" charset="0"/>
                <a:cs typeface="msgothic" charset="0"/>
              </a:rPr>
              <a:t>.</a:t>
            </a:r>
          </a:p>
        </p:txBody>
      </p:sp>
    </p:spTree>
    <p:extLst>
      <p:ext uri="{BB962C8B-B14F-4D97-AF65-F5344CB8AC3E}">
        <p14:creationId xmlns:p14="http://schemas.microsoft.com/office/powerpoint/2010/main" val="1642745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Correlation between simulated batch and group variables and various batch estimates. Light circles indicate low correlation and dark, tight ellipses indicate high correlation. In this case, all estimates that respect multiple sources of signal (sva and RUV based) methods are highly correlated with the simulated batch effect. Principal components estimates a linear combination of the group and batch variable and has lower concordance with the true simulated batch and the other estimates. Additional details at http://jtleek.com/svaseq/simulateData.html.</a:t>
            </a:r>
          </a:p>
        </p:txBody>
      </p:sp>
    </p:spTree>
    <p:extLst>
      <p:ext uri="{BB962C8B-B14F-4D97-AF65-F5344CB8AC3E}">
        <p14:creationId xmlns:p14="http://schemas.microsoft.com/office/powerpoint/2010/main" val="1144666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8817D46A-53D9-6E42-ACD0-97A7AA8171D7}" type="slidenum">
              <a:rPr lang="en-US" sz="1200">
                <a:latin typeface="Calibri" charset="0"/>
              </a:rPr>
              <a:pPr eaLnBrk="1" hangingPunct="1"/>
              <a:t>7</a:t>
            </a:fld>
            <a:endParaRPr lang="en-US" sz="1200">
              <a:latin typeface="Calibri" charset="0"/>
            </a:endParaRPr>
          </a:p>
        </p:txBody>
      </p:sp>
      <p:sp>
        <p:nvSpPr>
          <p:cNvPr id="20482" name="Rectangle 2"/>
          <p:cNvSpPr>
            <a:spLocks noGrp="1" noRot="1" noChangeAspect="1" noChangeArrowheads="1" noTextEdit="1"/>
          </p:cNvSpPr>
          <p:nvPr>
            <p:ph type="sldImg"/>
          </p:nvPr>
        </p:nvSpPr>
        <p:spPr bwMode="auto">
          <a:xfrm>
            <a:off x="960438" y="1143000"/>
            <a:ext cx="4937125" cy="30861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048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785100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9</a:t>
            </a:fld>
            <a:endParaRPr lang="en-US"/>
          </a:p>
        </p:txBody>
      </p:sp>
    </p:spTree>
    <p:extLst>
      <p:ext uri="{BB962C8B-B14F-4D97-AF65-F5344CB8AC3E}">
        <p14:creationId xmlns:p14="http://schemas.microsoft.com/office/powerpoint/2010/main" val="626178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dirty="0" err="1"/>
              <a:t>arxiv.org</a:t>
            </a:r>
            <a:r>
              <a:rPr lang="en-US" dirty="0"/>
              <a:t>/ftp/</a:t>
            </a:r>
            <a:r>
              <a:rPr lang="en-US" dirty="0" err="1"/>
              <a:t>arxiv</a:t>
            </a:r>
            <a:r>
              <a:rPr lang="en-US" dirty="0"/>
              <a:t>/papers/1505/1505.02017.pdf</a:t>
            </a:r>
          </a:p>
          <a:p>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10</a:t>
            </a:fld>
            <a:endParaRPr lang="en-US"/>
          </a:p>
        </p:txBody>
      </p:sp>
    </p:spTree>
    <p:extLst>
      <p:ext uri="{BB962C8B-B14F-4D97-AF65-F5344CB8AC3E}">
        <p14:creationId xmlns:p14="http://schemas.microsoft.com/office/powerpoint/2010/main" val="4627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normalization methods for real data. (</a:t>
            </a:r>
            <a:r>
              <a:rPr lang="en-GB" sz="1300" b="1">
                <a:latin typeface="Arial" charset="0"/>
                <a:cs typeface="msgothic" charset="0"/>
              </a:rPr>
              <a:t>A</a:t>
            </a:r>
            <a:r>
              <a:rPr lang="en-GB">
                <a:latin typeface="Arial" charset="0"/>
                <a:cs typeface="msgothic" charset="0"/>
              </a:rPr>
              <a:t>) Boxplots of log2(counts + 1) for all conditions and replicates in the </a:t>
            </a:r>
            <a:r>
              <a:rPr lang="en-GB" i="1">
                <a:latin typeface="Arial" charset="0"/>
                <a:cs typeface="msgothic" charset="0"/>
              </a:rPr>
              <a:t>M. musculus</a:t>
            </a:r>
            <a:r>
              <a:rPr lang="en-GB">
                <a:latin typeface="Arial" charset="0"/>
                <a:cs typeface="msgothic" charset="0"/>
              </a:rPr>
              <a:t> data, by normalization method. (</a:t>
            </a:r>
            <a:r>
              <a:rPr lang="en-GB" sz="1300" b="1">
                <a:latin typeface="Arial" charset="0"/>
                <a:cs typeface="msgothic" charset="0"/>
              </a:rPr>
              <a:t>B</a:t>
            </a:r>
            <a:r>
              <a:rPr lang="en-GB">
                <a:latin typeface="Arial" charset="0"/>
                <a:cs typeface="msgothic" charset="0"/>
              </a:rPr>
              <a:t>) Boxplots of intra-group variance for one of the conditions (labeled </a:t>
            </a:r>
            <a:r>
              <a:rPr lang="en-GB" altLang="en-GB">
                <a:latin typeface="Arial" charset="0"/>
                <a:cs typeface="msgothic" charset="0"/>
              </a:rPr>
              <a:t>‘</a:t>
            </a:r>
            <a:r>
              <a:rPr lang="en-GB">
                <a:latin typeface="Arial" charset="0"/>
                <a:cs typeface="msgothic" charset="0"/>
              </a:rPr>
              <a:t>B</a:t>
            </a:r>
            <a:r>
              <a:rPr lang="en-GB" altLang="en-GB">
                <a:latin typeface="Arial" charset="0"/>
                <a:cs typeface="msgothic" charset="0"/>
              </a:rPr>
              <a:t>’</a:t>
            </a:r>
            <a:r>
              <a:rPr lang="en-GB">
                <a:latin typeface="Arial" charset="0"/>
                <a:cs typeface="msgothic" charset="0"/>
              </a:rPr>
              <a:t> in the corresponding data found in Supplementary Data) in the </a:t>
            </a:r>
            <a:r>
              <a:rPr lang="en-GB" i="1">
                <a:latin typeface="Arial" charset="0"/>
                <a:cs typeface="msgothic" charset="0"/>
              </a:rPr>
              <a:t>M. musculus</a:t>
            </a:r>
            <a:r>
              <a:rPr lang="en-GB">
                <a:latin typeface="Arial" charset="0"/>
                <a:cs typeface="msgothic" charset="0"/>
              </a:rPr>
              <a:t> data, by normalization method. (</a:t>
            </a:r>
            <a:r>
              <a:rPr lang="en-GB" sz="1300" b="1">
                <a:latin typeface="Arial" charset="0"/>
                <a:cs typeface="msgothic" charset="0"/>
              </a:rPr>
              <a:t>C</a:t>
            </a:r>
            <a:r>
              <a:rPr lang="en-GB">
                <a:latin typeface="Arial" charset="0"/>
                <a:cs typeface="msgothic" charset="0"/>
              </a:rPr>
              <a:t>) Analysis of housekeeping genes for the </a:t>
            </a:r>
            <a:r>
              <a:rPr lang="en-GB" i="1">
                <a:latin typeface="Arial" charset="0"/>
                <a:cs typeface="msgothic" charset="0"/>
              </a:rPr>
              <a:t>H. sapiens</a:t>
            </a:r>
            <a:r>
              <a:rPr lang="en-GB">
                <a:latin typeface="Arial" charset="0"/>
                <a:cs typeface="msgothic" charset="0"/>
              </a:rPr>
              <a:t> data. (</a:t>
            </a:r>
            <a:r>
              <a:rPr lang="en-GB" sz="1300" b="1">
                <a:latin typeface="Arial" charset="0"/>
                <a:cs typeface="msgothic" charset="0"/>
              </a:rPr>
              <a:t>D</a:t>
            </a:r>
            <a:r>
              <a:rPr lang="en-GB">
                <a:latin typeface="Arial" charset="0"/>
                <a:cs typeface="msgothic" charset="0"/>
              </a:rPr>
              <a:t>) Consensus dendrogram of differential analysis results, using the </a:t>
            </a:r>
            <a:r>
              <a:rPr lang="en-GB" sz="1300" b="1">
                <a:latin typeface="Arial" charset="0"/>
                <a:cs typeface="msgothic" charset="0"/>
              </a:rPr>
              <a:t>DESeq</a:t>
            </a:r>
            <a:r>
              <a:rPr lang="en-GB">
                <a:latin typeface="Arial" charset="0"/>
                <a:cs typeface="msgothic" charset="0"/>
              </a:rPr>
              <a:t> Bioconductor package, for all normalization methods across the four datasets under consideration.</a:t>
            </a:r>
          </a:p>
        </p:txBody>
      </p:sp>
    </p:spTree>
    <p:extLst>
      <p:ext uri="{BB962C8B-B14F-4D97-AF65-F5344CB8AC3E}">
        <p14:creationId xmlns:p14="http://schemas.microsoft.com/office/powerpoint/2010/main" val="806428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Comparison of normalization methods for simulated data with equal library sizes and the presence of high-count genes. (</a:t>
            </a:r>
            <a:r>
              <a:rPr lang="en-GB" sz="1300" b="1">
                <a:latin typeface="Arial" charset="0"/>
                <a:cs typeface="msgothic" charset="0"/>
              </a:rPr>
              <a:t>A</a:t>
            </a:r>
            <a:r>
              <a:rPr lang="en-GB">
                <a:latin typeface="Arial" charset="0"/>
                <a:cs typeface="msgothic" charset="0"/>
              </a:rPr>
              <a:t>) Average false-positive rate over 10 independent datasets simulated with varying proportions of differentially expressed genes (from 0% to 30% for each normalization method). (</a:t>
            </a:r>
            <a:r>
              <a:rPr lang="en-GB" sz="1300" b="1">
                <a:latin typeface="Arial" charset="0"/>
                <a:cs typeface="msgothic" charset="0"/>
              </a:rPr>
              <a:t>B</a:t>
            </a:r>
            <a:r>
              <a:rPr lang="en-GB">
                <a:latin typeface="Arial" charset="0"/>
                <a:cs typeface="msgothic" charset="0"/>
              </a:rPr>
              <a:t>) Power over 10 independent datasets simulated with varying proportions of differentially expressed genes (from 5% to 30% for each normalization method).</a:t>
            </a:r>
          </a:p>
        </p:txBody>
      </p:sp>
    </p:spTree>
    <p:extLst>
      <p:ext uri="{BB962C8B-B14F-4D97-AF65-F5344CB8AC3E}">
        <p14:creationId xmlns:p14="http://schemas.microsoft.com/office/powerpoint/2010/main" val="118146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Quantitative and qualitative effects of the choice of normalization method in combined analysis of gene expression changes following FC and OLM. (</a:t>
            </a:r>
            <a:r>
              <a:rPr lang="en-GB" sz="1300" b="1">
                <a:latin typeface="Arial" charset="0"/>
                <a:cs typeface="msgothic" charset="0"/>
              </a:rPr>
              <a:t>A</a:t>
            </a:r>
            <a:r>
              <a:rPr lang="en-GB">
                <a:latin typeface="Arial" charset="0"/>
                <a:cs typeface="msgothic" charset="0"/>
              </a:rPr>
              <a:t>) Number of genes and enriched KEGG pathways for OLM and FC relative to combined controls following UQ normalization. UQ normalization leads to inferring housekeeping genes as differentially expressed. (</a:t>
            </a:r>
            <a:r>
              <a:rPr lang="en-GB" sz="1300" b="1">
                <a:latin typeface="Arial" charset="0"/>
                <a:cs typeface="msgothic" charset="0"/>
              </a:rPr>
              <a:t>B</a:t>
            </a:r>
            <a:r>
              <a:rPr lang="en-GB">
                <a:latin typeface="Arial" charset="0"/>
                <a:cs typeface="msgothic" charset="0"/>
              </a:rPr>
              <a:t>) Number of genes and enriched KEGG pathways for OLM and FC relative to combined controls following RUVs normalization. The apparent regulation of housekeeping genes has been removed.</a:t>
            </a:r>
          </a:p>
        </p:txBody>
      </p:sp>
    </p:spTree>
    <p:extLst>
      <p:ext uri="{BB962C8B-B14F-4D97-AF65-F5344CB8AC3E}">
        <p14:creationId xmlns:p14="http://schemas.microsoft.com/office/powerpoint/2010/main" val="419961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533400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5278597"/>
            <a:ext cx="9144000" cy="554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632460"/>
            <a:ext cx="7543800" cy="297180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713018"/>
            <a:ext cx="7543800" cy="9525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84AEEF-C75B-FB4A-A427-010BAB6B9328}"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BB778D-9BA7-944C-BEA5-C5E86B9F8180}"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84AEEF-C75B-FB4A-A427-010BAB6B9328}"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43585"/>
            <a:ext cx="1971675" cy="479991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43585"/>
            <a:ext cx="5800725" cy="4799915"/>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84AEEF-C75B-FB4A-A427-010BAB6B9328}"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84AEEF-C75B-FB4A-A427-010BAB6B9328}"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632460"/>
            <a:ext cx="7543800" cy="297180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710940"/>
            <a:ext cx="7543800" cy="9525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84AEEF-C75B-FB4A-A427-010BAB6B9328}" type="datetimeFigureOut">
              <a:rPr lang="en-US" smtClean="0"/>
              <a:t>8/10/17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BB778D-9BA7-944C-BEA5-C5E86B9F8180}"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38836"/>
            <a:ext cx="7543800" cy="1208964"/>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538112"/>
            <a:ext cx="3703320" cy="33527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538113"/>
            <a:ext cx="3703320" cy="3352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84AEEF-C75B-FB4A-A427-010BAB6B9328}" type="datetimeFigureOut">
              <a:rPr lang="en-US" smtClean="0"/>
              <a:t>8/10/17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38836"/>
            <a:ext cx="7543800" cy="120896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2151946"/>
            <a:ext cx="3703320" cy="27389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2151945"/>
            <a:ext cx="3703320" cy="27389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84AEEF-C75B-FB4A-A427-010BAB6B9328}" type="datetimeFigureOut">
              <a:rPr lang="en-US" smtClean="0"/>
              <a:t>8/10/17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484AEEF-C75B-FB4A-A427-010BAB6B9328}" type="datetimeFigureOut">
              <a:rPr lang="en-US" smtClean="0"/>
              <a:t>8/10/17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84AEEF-C75B-FB4A-A427-010BAB6B9328}" type="datetimeFigureOut">
              <a:rPr lang="en-US" smtClean="0"/>
              <a:t>8/10/17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71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5299"/>
            <a:ext cx="2400300" cy="19050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609600"/>
            <a:ext cx="4869180" cy="4381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438400"/>
            <a:ext cx="2400300" cy="2815937"/>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4" y="5383155"/>
            <a:ext cx="1963883" cy="304271"/>
          </a:xfrm>
        </p:spPr>
        <p:txBody>
          <a:bodyPr/>
          <a:lstStyle>
            <a:lvl1pPr algn="l">
              <a:defRPr/>
            </a:lvl1pPr>
          </a:lstStyle>
          <a:p>
            <a:fld id="{8484AEEF-C75B-FB4A-A427-010BAB6B9328}" type="datetimeFigureOut">
              <a:rPr lang="en-US" smtClean="0"/>
              <a:t>8/10/17</a:t>
            </a:fld>
            <a:endParaRPr lang="en-US"/>
          </a:p>
        </p:txBody>
      </p:sp>
      <p:sp>
        <p:nvSpPr>
          <p:cNvPr id="6" name="Footer Placeholder 5"/>
          <p:cNvSpPr>
            <a:spLocks noGrp="1"/>
          </p:cNvSpPr>
          <p:nvPr>
            <p:ph type="ftr" sz="quarter" idx="11"/>
          </p:nvPr>
        </p:nvSpPr>
        <p:spPr>
          <a:xfrm>
            <a:off x="3600450" y="5383155"/>
            <a:ext cx="3486150" cy="304271"/>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6BB778D-9BA7-944C-BEA5-C5E86B9F818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127500"/>
            <a:ext cx="9141619" cy="158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0958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4229100"/>
            <a:ext cx="7585234" cy="685800"/>
          </a:xfrm>
        </p:spPr>
        <p:txBody>
          <a:bodyPr tIns="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09589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4922520"/>
            <a:ext cx="7584948" cy="49530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84AEEF-C75B-FB4A-A427-010BAB6B9328}" type="datetimeFigureOut">
              <a:rPr lang="en-US" smtClean="0"/>
              <a:t>8/10/17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BB778D-9BA7-944C-BEA5-C5E86B9F818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38836"/>
            <a:ext cx="7543800" cy="120896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538112"/>
            <a:ext cx="7543800" cy="33528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5383155"/>
            <a:ext cx="1854203" cy="304271"/>
          </a:xfrm>
          <a:prstGeom prst="rect">
            <a:avLst/>
          </a:prstGeom>
        </p:spPr>
        <p:txBody>
          <a:bodyPr vert="horz" lIns="91440" tIns="45720" rIns="91440" bIns="45720" rtlCol="0" anchor="ctr"/>
          <a:lstStyle>
            <a:lvl1pPr algn="l">
              <a:defRPr sz="675">
                <a:solidFill>
                  <a:srgbClr val="FFFFFF"/>
                </a:solidFill>
              </a:defRPr>
            </a:lvl1pPr>
          </a:lstStyle>
          <a:p>
            <a:fld id="{8484AEEF-C75B-FB4A-A427-010BAB6B9328}" type="datetimeFigureOut">
              <a:rPr lang="en-US" smtClean="0"/>
              <a:t>8/10/17</a:t>
            </a:fld>
            <a:endParaRPr lang="en-US"/>
          </a:p>
        </p:txBody>
      </p:sp>
      <p:sp>
        <p:nvSpPr>
          <p:cNvPr id="5" name="Footer Placeholder 4"/>
          <p:cNvSpPr>
            <a:spLocks noGrp="1"/>
          </p:cNvSpPr>
          <p:nvPr>
            <p:ph type="ftr" sz="quarter" idx="3"/>
          </p:nvPr>
        </p:nvSpPr>
        <p:spPr>
          <a:xfrm>
            <a:off x="2764639" y="5383155"/>
            <a:ext cx="3617103" cy="304271"/>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5383155"/>
            <a:ext cx="984019" cy="304271"/>
          </a:xfrm>
          <a:prstGeom prst="rect">
            <a:avLst/>
          </a:prstGeom>
        </p:spPr>
        <p:txBody>
          <a:bodyPr vert="horz" lIns="91440" tIns="45720" rIns="91440" bIns="45720" rtlCol="0" anchor="ctr"/>
          <a:lstStyle>
            <a:lvl1pPr algn="r">
              <a:defRPr sz="788">
                <a:solidFill>
                  <a:srgbClr val="FFFFFF"/>
                </a:solidFill>
              </a:defRPr>
            </a:lvl1pPr>
          </a:lstStyle>
          <a:p>
            <a:fld id="{96BB778D-9BA7-944C-BEA5-C5E86B9F8180}" type="slidenum">
              <a:rPr lang="en-US" smtClean="0"/>
              <a:t>‹#›</a:t>
            </a:fld>
            <a:endParaRPr lang="en-US"/>
          </a:p>
        </p:txBody>
      </p:sp>
      <p:cxnSp>
        <p:nvCxnSpPr>
          <p:cNvPr id="10" name="Straight Connector 9"/>
          <p:cNvCxnSpPr/>
          <p:nvPr/>
        </p:nvCxnSpPr>
        <p:spPr>
          <a:xfrm>
            <a:off x="895149" y="144820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9610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ithub.com/drisso/peixoto2015_tutoria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1.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e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hyperlink" Target="http://bioinformatics.oxfordjournals.org/content/29/10/1275.long#T2" TargetMode="External"/><Relationship Id="rId4" Type="http://schemas.openxmlformats.org/officeDocument/2006/relationships/hyperlink" Target="http://bioinformatics.oxfordjournals.org/content/29/10/1275.long#F2" TargetMode="External"/><Relationship Id="rId1" Type="http://schemas.openxmlformats.org/officeDocument/2006/relationships/slideLayout" Target="../slideLayouts/slideLayout2.xml"/><Relationship Id="rId2" Type="http://schemas.openxmlformats.org/officeDocument/2006/relationships/hyperlink" Target="http://bioinformatics.oxfordjournals.org/content/29/10/1275.long#disp-formula-1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5.jpe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6.jpe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mcgenomics.biomedcentral.com/articles/10.1186/1471-2164-12-293#Fig2_345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8.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3" Type="http://schemas.openxmlformats.org/officeDocument/2006/relationships/hyperlink" Target="http://journals.plos.org/plosgenetics/article?id=info:doi/10.1371/journal.pgen.0030161" TargetMode="External"/><Relationship Id="rId4"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hyperlink" Target="http://journals.plos.org/plosgenetics/article?id=info:doi/10.1371/journal.pgen.0030161" TargetMode="External"/><Relationship Id="rId4" Type="http://schemas.openxmlformats.org/officeDocument/2006/relationships/image" Target="../media/image63.png"/><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T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7.jpe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68.jpe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ithub.com/drisso/peixoto2015_tutoria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jpeg"/><Relationship Id="rId9"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altLang="zh-CN" dirty="0" smtClean="0"/>
              <a:t>RNA-</a:t>
            </a:r>
            <a:r>
              <a:rPr lang="en-US" altLang="zh-CN" dirty="0" err="1" smtClean="0"/>
              <a:t>seq</a:t>
            </a:r>
            <a:r>
              <a:rPr lang="en-US" altLang="zh-CN" dirty="0" smtClean="0"/>
              <a:t> with R-</a:t>
            </a:r>
            <a:r>
              <a:rPr lang="en-US" altLang="zh-CN" dirty="0" err="1" smtClean="0"/>
              <a:t>bioconductor</a:t>
            </a:r>
            <a:r>
              <a:rPr lang="en-US" altLang="zh-CN" dirty="0" smtClean="0"/>
              <a:t> </a:t>
            </a:r>
            <a:br>
              <a:rPr lang="en-US" altLang="zh-CN" dirty="0" smtClean="0"/>
            </a:br>
            <a:r>
              <a:rPr lang="en-US" altLang="zh-CN" dirty="0" smtClean="0"/>
              <a:t>Part 2: Dealing with Unwanted Variation</a:t>
            </a:r>
            <a:endParaRPr lang="en-US" dirty="0"/>
          </a:p>
        </p:txBody>
      </p:sp>
      <p:sp>
        <p:nvSpPr>
          <p:cNvPr id="9" name="Subtitle 8"/>
          <p:cNvSpPr>
            <a:spLocks noGrp="1"/>
          </p:cNvSpPr>
          <p:nvPr>
            <p:ph type="subTitle" idx="1"/>
          </p:nvPr>
        </p:nvSpPr>
        <p:spPr/>
        <p:txBody>
          <a:bodyPr/>
          <a:lstStyle/>
          <a:p>
            <a:r>
              <a:rPr lang="en-US" smtClean="0"/>
              <a:t>Maarten Leerkes PhD</a:t>
            </a:r>
            <a:endParaRPr lang="en-US" dirty="0"/>
          </a:p>
        </p:txBody>
      </p:sp>
      <p:sp>
        <p:nvSpPr>
          <p:cNvPr id="4" name="Slide Number Placeholder 3">
            <a:extLst>
              <a:ext uri="{FF2B5EF4-FFF2-40B4-BE49-F238E27FC236}">
                <a16:creationId xmlns="" xmlns:a16="http://schemas.microsoft.com/office/drawing/2014/main" id="{BBB4D571-EC5D-4F5E-8F07-29BB0239A4B8}"/>
              </a:ext>
            </a:extLst>
          </p:cNvPr>
          <p:cNvSpPr>
            <a:spLocks noGrp="1"/>
          </p:cNvSpPr>
          <p:nvPr>
            <p:ph type="sldNum" sz="quarter" idx="12"/>
          </p:nvPr>
        </p:nvSpPr>
        <p:spPr/>
        <p:txBody>
          <a:bodyPr/>
          <a:lstStyle/>
          <a:p>
            <a:fld id="{0235576B-7F3C-4840-ADD7-A9DF1158E3A5}" type="slidenum">
              <a:rPr lang="en-US" smtClean="0"/>
              <a:pPr/>
              <a:t>1</a:t>
            </a:fld>
            <a:endParaRPr lang="en-US"/>
          </a:p>
        </p:txBody>
      </p:sp>
      <p:sp>
        <p:nvSpPr>
          <p:cNvPr id="6" name="Text Placeholder 6">
            <a:extLst>
              <a:ext uri="{FF2B5EF4-FFF2-40B4-BE49-F238E27FC236}">
                <a16:creationId xmlns="" xmlns:a16="http://schemas.microsoft.com/office/drawing/2014/main" id="{D04C8F18-B31E-4D97-984B-334B80C6C567}"/>
              </a:ext>
            </a:extLst>
          </p:cNvPr>
          <p:cNvSpPr txBox="1">
            <a:spLocks/>
          </p:cNvSpPr>
          <p:nvPr/>
        </p:nvSpPr>
        <p:spPr>
          <a:xfrm>
            <a:off x="1714500" y="3143250"/>
            <a:ext cx="3888486" cy="22631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sz="1350" dirty="0">
              <a:solidFill>
                <a:schemeClr val="tx1"/>
              </a:solidFill>
            </a:endParaRPr>
          </a:p>
        </p:txBody>
      </p:sp>
    </p:spTree>
    <p:extLst>
      <p:ext uri="{BB962C8B-B14F-4D97-AF65-F5344CB8AC3E}">
        <p14:creationId xmlns:p14="http://schemas.microsoft.com/office/powerpoint/2010/main" val="96147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Normalization</a:t>
            </a:r>
            <a:endParaRPr lang="en-US" dirty="0"/>
          </a:p>
        </p:txBody>
      </p:sp>
      <p:sp>
        <p:nvSpPr>
          <p:cNvPr id="5" name="Content Placeholder 4"/>
          <p:cNvSpPr>
            <a:spLocks noGrp="1"/>
          </p:cNvSpPr>
          <p:nvPr>
            <p:ph sz="half" idx="1"/>
          </p:nvPr>
        </p:nvSpPr>
        <p:spPr/>
        <p:txBody>
          <a:bodyPr/>
          <a:lstStyle/>
          <a:p>
            <a:r>
              <a:rPr lang="en-US" dirty="0" smtClean="0"/>
              <a:t>The output of the </a:t>
            </a:r>
            <a:r>
              <a:rPr lang="en-US" dirty="0" err="1" smtClean="0"/>
              <a:t>Tophat</a:t>
            </a:r>
            <a:r>
              <a:rPr lang="en-US" dirty="0" smtClean="0"/>
              <a:t>-Cufflinks pipeline for every condition are estimates of the mean and variance of At for each transcript t (</a:t>
            </a:r>
            <a:r>
              <a:rPr lang="en-US" i="1" dirty="0" err="1" smtClean="0"/>
              <a:t>Â</a:t>
            </a:r>
            <a:r>
              <a:rPr lang="en-US" baseline="-25000" dirty="0" err="1" smtClean="0"/>
              <a:t>t</a:t>
            </a:r>
            <a:r>
              <a:rPr lang="en-US" dirty="0" smtClean="0"/>
              <a:t> and </a:t>
            </a:r>
            <a:r>
              <a:rPr lang="en-US" i="1" dirty="0" err="1" smtClean="0"/>
              <a:t>VˆA</a:t>
            </a:r>
            <a:r>
              <a:rPr lang="en-US" baseline="-25000" dirty="0" err="1" smtClean="0"/>
              <a:t>t</a:t>
            </a:r>
            <a:r>
              <a:rPr lang="en-US" dirty="0" smtClean="0"/>
              <a:t>), which specify an associated normal distribution.</a:t>
            </a:r>
            <a:br>
              <a:rPr lang="en-US" dirty="0" smtClean="0"/>
            </a:br>
            <a:r>
              <a:rPr lang="en-US" dirty="0" smtClean="0"/>
              <a:t/>
            </a:r>
            <a:br>
              <a:rPr lang="en-US" dirty="0" smtClean="0"/>
            </a:br>
            <a:r>
              <a:rPr lang="en-US" dirty="0" smtClean="0"/>
              <a:t>http://</a:t>
            </a:r>
            <a:r>
              <a:rPr lang="en-US" dirty="0" err="1" smtClean="0"/>
              <a:t>www.ncbi.nlm.nih.gov</a:t>
            </a:r>
            <a:r>
              <a:rPr lang="en-US" dirty="0" smtClean="0"/>
              <a:t>/</a:t>
            </a:r>
            <a:r>
              <a:rPr lang="en-US" dirty="0" err="1" smtClean="0"/>
              <a:t>pmc</a:t>
            </a:r>
            <a:r>
              <a:rPr lang="en-US" dirty="0" smtClean="0"/>
              <a:t>/articles/PMC4263583/pdf/biosensors-03-00238.pdf</a:t>
            </a:r>
            <a:endParaRPr lang="en-US" dirty="0"/>
          </a:p>
        </p:txBody>
      </p:sp>
      <p:pic>
        <p:nvPicPr>
          <p:cNvPr id="16" name="Content Placeholder 1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28331"/>
          <a:stretch/>
        </p:blipFill>
        <p:spPr>
          <a:xfrm>
            <a:off x="5061108" y="1538286"/>
            <a:ext cx="3662268" cy="3714307"/>
          </a:xfrm>
        </p:spPr>
      </p:pic>
      <p:sp>
        <p:nvSpPr>
          <p:cNvPr id="4" name="Slide Number Placeholder 3"/>
          <p:cNvSpPr>
            <a:spLocks noGrp="1"/>
          </p:cNvSpPr>
          <p:nvPr>
            <p:ph type="sldNum" sz="quarter" idx="12"/>
          </p:nvPr>
        </p:nvSpPr>
        <p:spPr/>
        <p:txBody>
          <a:bodyPr/>
          <a:lstStyle/>
          <a:p>
            <a:fld id="{0235576B-7F3C-4840-ADD7-A9DF1158E3A5}" type="slidenum">
              <a:rPr lang="en-US" smtClean="0"/>
              <a:pPr/>
              <a:t>10</a:t>
            </a:fld>
            <a:endParaRPr lang="en-US"/>
          </a:p>
        </p:txBody>
      </p:sp>
    </p:spTree>
    <p:extLst>
      <p:ext uri="{BB962C8B-B14F-4D97-AF65-F5344CB8AC3E}">
        <p14:creationId xmlns:p14="http://schemas.microsoft.com/office/powerpoint/2010/main" val="150517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387080" y="400050"/>
            <a:ext cx="5470920" cy="4830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100" b="1" dirty="0">
                <a:latin typeface="Arial" charset="0"/>
              </a:rPr>
              <a:t>Comparison of normalization methods </a:t>
            </a:r>
          </a:p>
          <a:p>
            <a:pPr algn="ctr"/>
            <a:r>
              <a:rPr lang="en-GB" sz="2100" b="1" dirty="0">
                <a:latin typeface="Arial" charset="0"/>
              </a:rPr>
              <a:t>for real data.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5031081"/>
            <a:ext cx="1900800" cy="37912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020227"/>
            <a:ext cx="6000750" cy="36702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737080" y="4764981"/>
            <a:ext cx="2938680" cy="173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a:latin typeface="Arial" charset="0"/>
              </a:rPr>
              <a:t>Marie-</a:t>
            </a:r>
            <a:r>
              <a:rPr lang="en-GB" sz="825" b="1" dirty="0" err="1">
                <a:latin typeface="Arial" charset="0"/>
              </a:rPr>
              <a:t>Agnès</a:t>
            </a:r>
            <a:r>
              <a:rPr lang="en-GB" sz="825" b="1" dirty="0">
                <a:latin typeface="Arial" charset="0"/>
              </a:rPr>
              <a:t> Dillies et al. Brief </a:t>
            </a:r>
            <a:r>
              <a:rPr lang="en-GB" sz="825" b="1" dirty="0" err="1">
                <a:latin typeface="Arial" charset="0"/>
              </a:rPr>
              <a:t>Bioinform</a:t>
            </a:r>
            <a:r>
              <a:rPr lang="en-GB" sz="825" b="1" dirty="0">
                <a:latin typeface="Arial" charset="0"/>
              </a:rPr>
              <a:t> 2013;14:671-683</a:t>
            </a:r>
          </a:p>
        </p:txBody>
      </p:sp>
      <p:sp>
        <p:nvSpPr>
          <p:cNvPr id="3077" name="Text Box 5"/>
          <p:cNvSpPr txBox="1">
            <a:spLocks noChangeArrowheads="1"/>
          </p:cNvSpPr>
          <p:nvPr/>
        </p:nvSpPr>
        <p:spPr bwMode="auto">
          <a:xfrm>
            <a:off x="1216440" y="5123579"/>
            <a:ext cx="3697920" cy="26030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 The Author 2012. Published by Oxford University Press.</a:t>
            </a:r>
          </a:p>
        </p:txBody>
      </p:sp>
    </p:spTree>
    <p:extLst>
      <p:ext uri="{BB962C8B-B14F-4D97-AF65-F5344CB8AC3E}">
        <p14:creationId xmlns:p14="http://schemas.microsoft.com/office/powerpoint/2010/main" val="3364747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371600" y="314325"/>
            <a:ext cx="5585220" cy="571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800" b="1" dirty="0">
                <a:latin typeface="Arial" charset="0"/>
              </a:rPr>
              <a:t>Comparison of normalization methods for simulated data with equal library sizes and the presence of high-count genes.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650" y="5021556"/>
            <a:ext cx="1900800" cy="37912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1328729"/>
            <a:ext cx="5715000" cy="336172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579400" y="4764981"/>
            <a:ext cx="2938680" cy="173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Marie-Agnès Dillies et al. Brief Bioinform 2013;14:671-683</a:t>
            </a:r>
          </a:p>
        </p:txBody>
      </p:sp>
      <p:sp>
        <p:nvSpPr>
          <p:cNvPr id="3077" name="Text Box 5"/>
          <p:cNvSpPr txBox="1">
            <a:spLocks noChangeArrowheads="1"/>
          </p:cNvSpPr>
          <p:nvPr/>
        </p:nvSpPr>
        <p:spPr bwMode="auto">
          <a:xfrm>
            <a:off x="1216440" y="5123579"/>
            <a:ext cx="3697920" cy="26030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 The Author 2012. Published by Oxford University Press.</a:t>
            </a:r>
          </a:p>
        </p:txBody>
      </p:sp>
    </p:spTree>
    <p:extLst>
      <p:ext uri="{BB962C8B-B14F-4D97-AF65-F5344CB8AC3E}">
        <p14:creationId xmlns:p14="http://schemas.microsoft.com/office/powerpoint/2010/main" val="8760831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Normalization</a:t>
            </a:r>
            <a:endParaRPr lang="en-US" dirty="0"/>
          </a:p>
        </p:txBody>
      </p:sp>
      <p:sp>
        <p:nvSpPr>
          <p:cNvPr id="6" name="Content Placeholder 5"/>
          <p:cNvSpPr>
            <a:spLocks noGrp="1"/>
          </p:cNvSpPr>
          <p:nvPr>
            <p:ph idx="1"/>
          </p:nvPr>
        </p:nvSpPr>
        <p:spPr/>
        <p:txBody>
          <a:bodyPr/>
          <a:lstStyle/>
          <a:p>
            <a:r>
              <a:rPr lang="en-US" sz="1600" dirty="0"/>
              <a:t>One often overlooked aspect is </a:t>
            </a:r>
            <a:r>
              <a:rPr lang="en-US" sz="1600" dirty="0">
                <a:solidFill>
                  <a:srgbClr val="FF0000"/>
                </a:solidFill>
              </a:rPr>
              <a:t>normalization</a:t>
            </a:r>
            <a:r>
              <a:rPr lang="en-US" sz="1600" dirty="0"/>
              <a:t>, which is the </a:t>
            </a:r>
            <a:r>
              <a:rPr lang="en-US" sz="1600" dirty="0">
                <a:solidFill>
                  <a:srgbClr val="FF0000"/>
                </a:solidFill>
              </a:rPr>
              <a:t>transformation of values that allows comparisons between samples </a:t>
            </a:r>
            <a:r>
              <a:rPr lang="en-US" sz="1600" dirty="0"/>
              <a:t>in a way that eliminates the effects of sources of variability that are not of interest. </a:t>
            </a:r>
          </a:p>
          <a:p>
            <a:endParaRPr lang="en-US" sz="1600" dirty="0"/>
          </a:p>
          <a:p>
            <a:r>
              <a:rPr lang="en-US" sz="1600" dirty="0"/>
              <a:t>We refer to those effects as ‘unwanted variation’. A variety of technical and biological factors, collectively known as ‘batch effects’, contribute unwanted variation to genome-wide gene expression data. These factors include differences in amount of RNA, library preparation, equipment, operators, and procedures for sample extraction, preservation, or storage. Proper normalization, or removal of these factors, has been shown to critically impact the analysis of high-throughput data (1–3). In spite of this, commonly used methods for RNA-</a:t>
            </a:r>
            <a:r>
              <a:rPr lang="en-US" sz="1600" dirty="0" err="1"/>
              <a:t>seq</a:t>
            </a:r>
            <a:r>
              <a:rPr lang="en-US" sz="1600" dirty="0"/>
              <a:t> normalization, such as upper quartile scaling (UQ)(2), trimmed mean of M values (TMM)(4) and FPKM (5), account only for global differences in sequencing depth between libraries (6). </a:t>
            </a:r>
          </a:p>
          <a:p>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13</a:t>
            </a:fld>
            <a:endParaRPr lang="en-US"/>
          </a:p>
        </p:txBody>
      </p:sp>
    </p:spTree>
    <p:extLst>
      <p:ext uri="{BB962C8B-B14F-4D97-AF65-F5344CB8AC3E}">
        <p14:creationId xmlns:p14="http://schemas.microsoft.com/office/powerpoint/2010/main" val="1281312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143000" y="400050"/>
            <a:ext cx="600075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125" b="1" dirty="0">
                <a:latin typeface="Arial" charset="0"/>
              </a:rPr>
              <a:t>Quantitative and qualitative effects of the choice of normalization method in combined analysis of gene expression changes following FC and OLM. (A) Number of genes and enriched KEGG pathways for OLM and FC relative to combined controls following UQ normalization.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4972051"/>
            <a:ext cx="1900800" cy="37912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8751" y="1314451"/>
            <a:ext cx="5053951" cy="342270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863361" y="4764981"/>
            <a:ext cx="2938680" cy="173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Lucia Peixoto et al. Nucl. Acids Res. 2015;nar.gkv736</a:t>
            </a:r>
          </a:p>
        </p:txBody>
      </p:sp>
      <p:sp>
        <p:nvSpPr>
          <p:cNvPr id="3077" name="Text Box 5"/>
          <p:cNvSpPr txBox="1">
            <a:spLocks noChangeArrowheads="1"/>
          </p:cNvSpPr>
          <p:nvPr/>
        </p:nvSpPr>
        <p:spPr bwMode="auto">
          <a:xfrm>
            <a:off x="1216440" y="5123579"/>
            <a:ext cx="3697920" cy="26030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 The Author(s) 2015. Published by Oxford University Press on behalf of Nucleic Acids Research.</a:t>
            </a:r>
          </a:p>
        </p:txBody>
      </p:sp>
    </p:spTree>
    <p:extLst>
      <p:ext uri="{BB962C8B-B14F-4D97-AF65-F5344CB8AC3E}">
        <p14:creationId xmlns:p14="http://schemas.microsoft.com/office/powerpoint/2010/main" val="535619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200150" y="400050"/>
            <a:ext cx="5829300" cy="742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800" b="1" dirty="0">
                <a:latin typeface="Arial" charset="0"/>
              </a:rPr>
              <a:t>Step-by-step outline of the application of RUV to normalization of RNA-</a:t>
            </a:r>
            <a:r>
              <a:rPr lang="en-GB" sz="1800" b="1" dirty="0" err="1">
                <a:latin typeface="Arial" charset="0"/>
              </a:rPr>
              <a:t>seq</a:t>
            </a:r>
            <a:r>
              <a:rPr lang="en-GB" sz="1800" b="1" dirty="0">
                <a:latin typeface="Arial" charset="0"/>
              </a:rPr>
              <a:t> data.</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00" y="4851930"/>
            <a:ext cx="1900800" cy="37912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96368" y="1040131"/>
            <a:ext cx="3714192" cy="453872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3071880" y="4764981"/>
            <a:ext cx="2938680" cy="173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Lucia Peixoto et al. Nucl. Acids Res. 2015;nar.gkv736</a:t>
            </a:r>
          </a:p>
        </p:txBody>
      </p:sp>
      <p:sp>
        <p:nvSpPr>
          <p:cNvPr id="3077" name="Text Box 5"/>
          <p:cNvSpPr txBox="1">
            <a:spLocks noChangeArrowheads="1"/>
          </p:cNvSpPr>
          <p:nvPr/>
        </p:nvSpPr>
        <p:spPr bwMode="auto">
          <a:xfrm>
            <a:off x="247413" y="4938879"/>
            <a:ext cx="2060130" cy="3209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dirty="0">
                <a:latin typeface="Arial" charset="0"/>
              </a:rPr>
              <a:t>© The Author(s) 2015. Published by Oxford University Press on behalf of Nucleic Acids Research.</a:t>
            </a:r>
          </a:p>
        </p:txBody>
      </p:sp>
    </p:spTree>
    <p:extLst>
      <p:ext uri="{BB962C8B-B14F-4D97-AF65-F5344CB8AC3E}">
        <p14:creationId xmlns:p14="http://schemas.microsoft.com/office/powerpoint/2010/main" val="16620362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Using Controls For The Normalization Of </a:t>
            </a:r>
            <a:r>
              <a:rPr lang="en-US" dirty="0" err="1" smtClean="0"/>
              <a:t>Rna-seq</a:t>
            </a:r>
            <a:r>
              <a:rPr lang="en-US" dirty="0" smtClean="0"/>
              <a:t> Data</a:t>
            </a:r>
            <a:endParaRPr lang="en-US" dirty="0"/>
          </a:p>
        </p:txBody>
      </p:sp>
      <p:sp>
        <p:nvSpPr>
          <p:cNvPr id="7" name="Text Placeholder 6"/>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0235576B-7F3C-4840-ADD7-A9DF1158E3A5}" type="slidenum">
              <a:rPr lang="en-US" smtClean="0"/>
              <a:pPr/>
              <a:t>16</a:t>
            </a:fld>
            <a:endParaRPr lang="en-US"/>
          </a:p>
        </p:txBody>
      </p:sp>
    </p:spTree>
    <p:extLst>
      <p:ext uri="{BB962C8B-B14F-4D97-AF65-F5344CB8AC3E}">
        <p14:creationId xmlns:p14="http://schemas.microsoft.com/office/powerpoint/2010/main" val="301348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17</a:t>
            </a:fld>
            <a:endParaRPr lang="en-US"/>
          </a:p>
        </p:txBody>
      </p:sp>
      <p:pic>
        <p:nvPicPr>
          <p:cNvPr id="3" name="Picture 2"/>
          <p:cNvPicPr>
            <a:picLocks noChangeAspect="1"/>
          </p:cNvPicPr>
          <p:nvPr/>
        </p:nvPicPr>
        <p:blipFill>
          <a:blip r:embed="rId3"/>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1005178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18</a:t>
            </a:fld>
            <a:endParaRPr lang="en-US"/>
          </a:p>
        </p:txBody>
      </p:sp>
      <p:pic>
        <p:nvPicPr>
          <p:cNvPr id="3" name="Picture 2"/>
          <p:cNvPicPr>
            <a:picLocks noChangeAspect="1"/>
          </p:cNvPicPr>
          <p:nvPr/>
        </p:nvPicPr>
        <p:blipFill>
          <a:blip r:embed="rId3"/>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314018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19</a:t>
            </a:fld>
            <a:endParaRPr lang="en-US"/>
          </a:p>
        </p:txBody>
      </p:sp>
      <p:pic>
        <p:nvPicPr>
          <p:cNvPr id="3" name="Picture 2"/>
          <p:cNvPicPr>
            <a:picLocks noChangeAspect="1"/>
          </p:cNvPicPr>
          <p:nvPr/>
        </p:nvPicPr>
        <p:blipFill>
          <a:blip r:embed="rId3"/>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1563622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Refresher: Three Aspects</a:t>
            </a:r>
            <a:endParaRPr lang="en-US" dirty="0"/>
          </a:p>
        </p:txBody>
      </p:sp>
      <p:sp>
        <p:nvSpPr>
          <p:cNvPr id="3" name="Content Placeholder 2"/>
          <p:cNvSpPr>
            <a:spLocks noGrp="1"/>
          </p:cNvSpPr>
          <p:nvPr>
            <p:ph idx="1"/>
          </p:nvPr>
        </p:nvSpPr>
        <p:spPr/>
        <p:txBody>
          <a:bodyPr/>
          <a:lstStyle/>
          <a:p>
            <a:r>
              <a:rPr lang="en-US" dirty="0" smtClean="0"/>
              <a:t>What is R</a:t>
            </a:r>
          </a:p>
          <a:p>
            <a:r>
              <a:rPr lang="en-US" dirty="0" smtClean="0"/>
              <a:t>What is Bioconductor</a:t>
            </a:r>
          </a:p>
          <a:p>
            <a:r>
              <a:rPr lang="en-US" dirty="0" smtClean="0"/>
              <a:t>What is </a:t>
            </a:r>
            <a:r>
              <a:rPr lang="en-US" dirty="0" err="1" smtClean="0"/>
              <a:t>RNAseq</a:t>
            </a:r>
            <a:endParaRPr lang="en-US" dirty="0" smtClean="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a:t>
            </a:fld>
            <a:endParaRPr lang="en-US"/>
          </a:p>
        </p:txBody>
      </p:sp>
    </p:spTree>
    <p:extLst>
      <p:ext uri="{BB962C8B-B14F-4D97-AF65-F5344CB8AC3E}">
        <p14:creationId xmlns:p14="http://schemas.microsoft.com/office/powerpoint/2010/main" val="1897483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20</a:t>
            </a:fld>
            <a:endParaRPr lang="en-US"/>
          </a:p>
        </p:txBody>
      </p:sp>
      <p:pic>
        <p:nvPicPr>
          <p:cNvPr id="3" name="Picture 2"/>
          <p:cNvPicPr>
            <a:picLocks noChangeAspect="1"/>
          </p:cNvPicPr>
          <p:nvPr/>
        </p:nvPicPr>
        <p:blipFill>
          <a:blip r:embed="rId3"/>
          <a:stretch>
            <a:fillRect/>
          </a:stretch>
        </p:blipFill>
        <p:spPr>
          <a:xfrm>
            <a:off x="1143001" y="285750"/>
            <a:ext cx="6105337" cy="5143500"/>
          </a:xfrm>
          <a:prstGeom prst="rect">
            <a:avLst/>
          </a:prstGeom>
        </p:spPr>
      </p:pic>
    </p:spTree>
    <p:extLst>
      <p:ext uri="{BB962C8B-B14F-4D97-AF65-F5344CB8AC3E}">
        <p14:creationId xmlns:p14="http://schemas.microsoft.com/office/powerpoint/2010/main" val="39062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21</a:t>
            </a:fld>
            <a:endParaRPr lang="en-US"/>
          </a:p>
        </p:txBody>
      </p:sp>
      <p:pic>
        <p:nvPicPr>
          <p:cNvPr id="3" name="Picture 2"/>
          <p:cNvPicPr>
            <a:picLocks noChangeAspect="1"/>
          </p:cNvPicPr>
          <p:nvPr/>
        </p:nvPicPr>
        <p:blipFill>
          <a:blip r:embed="rId3"/>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355143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22</a:t>
            </a:fld>
            <a:endParaRPr lang="en-US"/>
          </a:p>
        </p:txBody>
      </p:sp>
      <p:pic>
        <p:nvPicPr>
          <p:cNvPr id="3" name="Picture 2"/>
          <p:cNvPicPr>
            <a:picLocks noChangeAspect="1"/>
          </p:cNvPicPr>
          <p:nvPr/>
        </p:nvPicPr>
        <p:blipFill>
          <a:blip r:embed="rId3"/>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334717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Normalization</a:t>
            </a:r>
            <a:endParaRPr lang="en-US" dirty="0"/>
          </a:p>
        </p:txBody>
      </p:sp>
      <p:sp>
        <p:nvSpPr>
          <p:cNvPr id="5" name="Content Placeholder 4"/>
          <p:cNvSpPr>
            <a:spLocks noGrp="1"/>
          </p:cNvSpPr>
          <p:nvPr>
            <p:ph idx="1"/>
          </p:nvPr>
        </p:nvSpPr>
        <p:spPr/>
        <p:txBody>
          <a:bodyPr>
            <a:normAutofit fontScale="92500" lnSpcReduction="20000"/>
          </a:bodyPr>
          <a:lstStyle/>
          <a:p>
            <a:r>
              <a:rPr lang="en-US" sz="1600" dirty="0"/>
              <a:t>One often overlooked aspect is </a:t>
            </a:r>
            <a:r>
              <a:rPr lang="en-US" sz="1600" dirty="0">
                <a:solidFill>
                  <a:srgbClr val="FF0000"/>
                </a:solidFill>
              </a:rPr>
              <a:t>normalization</a:t>
            </a:r>
            <a:r>
              <a:rPr lang="en-US" sz="1600" dirty="0"/>
              <a:t>, which is the </a:t>
            </a:r>
            <a:r>
              <a:rPr lang="en-US" sz="1600" dirty="0">
                <a:solidFill>
                  <a:srgbClr val="FF0000"/>
                </a:solidFill>
              </a:rPr>
              <a:t>transformation of values that allows comparisons between samples </a:t>
            </a:r>
            <a:r>
              <a:rPr lang="en-US" sz="1600" dirty="0"/>
              <a:t>in a way that eliminates the effects of sources of variability that are not of interest. </a:t>
            </a:r>
          </a:p>
          <a:p>
            <a:r>
              <a:rPr lang="en-US" sz="1600" dirty="0"/>
              <a:t>We refer to those effects as ‘unwanted variation’. A variety of technical and biological factors, collectively known as </a:t>
            </a:r>
            <a:r>
              <a:rPr lang="en-US" sz="1600" dirty="0">
                <a:solidFill>
                  <a:srgbClr val="FF0000"/>
                </a:solidFill>
              </a:rPr>
              <a:t>‘batch effects’</a:t>
            </a:r>
            <a:r>
              <a:rPr lang="en-US" sz="1600" dirty="0"/>
              <a:t>, contribute unwanted variation to genome-wide gene expression data. </a:t>
            </a:r>
          </a:p>
          <a:p>
            <a:r>
              <a:rPr lang="en-US" sz="1600" dirty="0"/>
              <a:t>These factors include differences in amount of RNA, library preparation, equipment, operators, and procedures for sample extraction, preservation, or storage. </a:t>
            </a:r>
          </a:p>
          <a:p>
            <a:r>
              <a:rPr lang="en-US" sz="1600" dirty="0"/>
              <a:t>Proper normalization, or removal of these factors, has been shown to critically impact the analysis of high-throughput data (1–3). In spite of this, commonly used methods for RNA-</a:t>
            </a:r>
            <a:r>
              <a:rPr lang="en-US" sz="1600" dirty="0" err="1"/>
              <a:t>seq</a:t>
            </a:r>
            <a:r>
              <a:rPr lang="en-US" sz="1600" dirty="0"/>
              <a:t> normalization, such as upper quartile scaling (UQ)(2), trimmed mean of M values (TMM)(4) and FPKM (5), account only for global differences in sequencing depth between libraries (6). </a:t>
            </a:r>
          </a:p>
          <a:p>
            <a:r>
              <a:rPr lang="en-US" sz="1600" dirty="0"/>
              <a:t>The R code to reproduce all the main figures and tables of the article is available as tutorials in the supplementary material and downloadable form GitHub (</a:t>
            </a:r>
            <a:r>
              <a:rPr lang="en-US" sz="1600" dirty="0">
                <a:hlinkClick r:id="rId2"/>
              </a:rPr>
              <a:t>github.com/drisso/peixoto2015_tutorial</a:t>
            </a:r>
            <a:r>
              <a:rPr lang="en-US" sz="1600" dirty="0"/>
              <a:t>).</a:t>
            </a:r>
          </a:p>
          <a:p>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23</a:t>
            </a:fld>
            <a:endParaRPr lang="en-US"/>
          </a:p>
        </p:txBody>
      </p:sp>
    </p:spTree>
    <p:extLst>
      <p:ext uri="{BB962C8B-B14F-4D97-AF65-F5344CB8AC3E}">
        <p14:creationId xmlns:p14="http://schemas.microsoft.com/office/powerpoint/2010/main" val="851969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24</a:t>
            </a:fld>
            <a:endParaRPr lang="en-US"/>
          </a:p>
        </p:txBody>
      </p:sp>
      <p:pic>
        <p:nvPicPr>
          <p:cNvPr id="3" name="Picture 2" descr="Screen Shot 2016-02-19 at 8.17.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188" y="0"/>
            <a:ext cx="6858000" cy="5143500"/>
          </a:xfrm>
          <a:prstGeom prst="rect">
            <a:avLst/>
          </a:prstGeom>
        </p:spPr>
      </p:pic>
    </p:spTree>
    <p:extLst>
      <p:ext uri="{BB962C8B-B14F-4D97-AF65-F5344CB8AC3E}">
        <p14:creationId xmlns:p14="http://schemas.microsoft.com/office/powerpoint/2010/main" val="1774769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 Based Statistics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25</a:t>
            </a:fld>
            <a:endParaRPr lang="en-US"/>
          </a:p>
        </p:txBody>
      </p:sp>
      <p:pic>
        <p:nvPicPr>
          <p:cNvPr id="3" name="Picture 2" descr="Screen Shot 2015-06-08 at 2.30.33 PM.png"/>
          <p:cNvPicPr>
            <a:picLocks noChangeAspect="1"/>
          </p:cNvPicPr>
          <p:nvPr/>
        </p:nvPicPr>
        <p:blipFill rotWithShape="1">
          <a:blip r:embed="rId2">
            <a:extLst>
              <a:ext uri="{28A0092B-C50C-407E-A947-70E740481C1C}">
                <a14:useLocalDpi xmlns:a14="http://schemas.microsoft.com/office/drawing/2010/main" val="0"/>
              </a:ext>
            </a:extLst>
          </a:blip>
          <a:srcRect t="22345" b="50738"/>
          <a:stretch/>
        </p:blipFill>
        <p:spPr>
          <a:xfrm>
            <a:off x="822959" y="1447800"/>
            <a:ext cx="8164469" cy="1661160"/>
          </a:xfrm>
          <a:prstGeom prst="rect">
            <a:avLst/>
          </a:prstGeom>
        </p:spPr>
      </p:pic>
    </p:spTree>
    <p:extLst>
      <p:ext uri="{BB962C8B-B14F-4D97-AF65-F5344CB8AC3E}">
        <p14:creationId xmlns:p14="http://schemas.microsoft.com/office/powerpoint/2010/main" val="2142915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26</a:t>
            </a:fld>
            <a:endParaRPr lang="en-US"/>
          </a:p>
        </p:txBody>
      </p:sp>
      <p:pic>
        <p:nvPicPr>
          <p:cNvPr id="5" name="Picture 4" descr="Screen Shot 2015-06-08 at 2.51.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0"/>
            <a:ext cx="6858000" cy="5143500"/>
          </a:xfrm>
          <a:prstGeom prst="rect">
            <a:avLst/>
          </a:prstGeom>
        </p:spPr>
      </p:pic>
    </p:spTree>
    <p:extLst>
      <p:ext uri="{BB962C8B-B14F-4D97-AF65-F5344CB8AC3E}">
        <p14:creationId xmlns:p14="http://schemas.microsoft.com/office/powerpoint/2010/main" val="536110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257300" y="400050"/>
            <a:ext cx="582930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100" b="1" dirty="0">
                <a:latin typeface="Arial" charset="0"/>
              </a:rPr>
              <a:t>A schematic of the general steps of multiple hypothesis testing.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160" y="4743379"/>
            <a:ext cx="6855840" cy="70747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160" y="1097467"/>
            <a:ext cx="6848476" cy="35433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646280" y="4764980"/>
            <a:ext cx="2938680" cy="23222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Jeffrey T. Leek, and John D. Storey PNAS 2008;105:18718-18723</a:t>
            </a:r>
          </a:p>
        </p:txBody>
      </p:sp>
      <p:sp>
        <p:nvSpPr>
          <p:cNvPr id="3077" name="Text Box 5"/>
          <p:cNvSpPr txBox="1">
            <a:spLocks noChangeArrowheads="1"/>
          </p:cNvSpPr>
          <p:nvPr/>
        </p:nvSpPr>
        <p:spPr bwMode="auto">
          <a:xfrm>
            <a:off x="1216440" y="5245631"/>
            <a:ext cx="3697920" cy="26030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©2008 by National Academy of Sciences</a:t>
            </a:r>
          </a:p>
        </p:txBody>
      </p:sp>
    </p:spTree>
    <p:extLst>
      <p:ext uri="{BB962C8B-B14F-4D97-AF65-F5344CB8AC3E}">
        <p14:creationId xmlns:p14="http://schemas.microsoft.com/office/powerpoint/2010/main" val="17226694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162050" y="342900"/>
            <a:ext cx="5867400" cy="742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100" b="1" dirty="0">
                <a:latin typeface="Arial" charset="0"/>
              </a:rPr>
              <a:t>Simulated examples of multiple testing dependence.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5160" y="4743379"/>
            <a:ext cx="6855840" cy="70747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371" y="1200151"/>
            <a:ext cx="6810629" cy="355491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646280" y="4764980"/>
            <a:ext cx="2938680" cy="23222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Jeffrey T. Leek, and John D. Storey PNAS 2008;105:18718-18723</a:t>
            </a:r>
          </a:p>
        </p:txBody>
      </p:sp>
      <p:sp>
        <p:nvSpPr>
          <p:cNvPr id="3077" name="Text Box 5"/>
          <p:cNvSpPr txBox="1">
            <a:spLocks noChangeArrowheads="1"/>
          </p:cNvSpPr>
          <p:nvPr/>
        </p:nvSpPr>
        <p:spPr bwMode="auto">
          <a:xfrm>
            <a:off x="1216440" y="5245631"/>
            <a:ext cx="3697920" cy="26030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©2008 by National Academy of Sciences</a:t>
            </a:r>
          </a:p>
        </p:txBody>
      </p:sp>
    </p:spTree>
    <p:extLst>
      <p:ext uri="{BB962C8B-B14F-4D97-AF65-F5344CB8AC3E}">
        <p14:creationId xmlns:p14="http://schemas.microsoft.com/office/powerpoint/2010/main" val="11832251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29</a:t>
            </a:fld>
            <a:endParaRPr lang="en-US"/>
          </a:p>
        </p:txBody>
      </p:sp>
    </p:spTree>
    <p:extLst>
      <p:ext uri="{BB962C8B-B14F-4D97-AF65-F5344CB8AC3E}">
        <p14:creationId xmlns:p14="http://schemas.microsoft.com/office/powerpoint/2010/main" val="96688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 by Synthesis</a:t>
            </a:r>
            <a:endParaRPr lang="en-US" dirty="0"/>
          </a:p>
        </p:txBody>
      </p:sp>
      <p:sp>
        <p:nvSpPr>
          <p:cNvPr id="3" name="Content Placeholder 2"/>
          <p:cNvSpPr>
            <a:spLocks noGrp="1"/>
          </p:cNvSpPr>
          <p:nvPr>
            <p:ph idx="1"/>
          </p:nvPr>
        </p:nvSpPr>
        <p:spPr/>
        <p:txBody>
          <a:bodyPr/>
          <a:lstStyle/>
          <a:p>
            <a:endParaRPr lang="en-US" dirty="0" smtClean="0">
              <a:hlinkClick r:id=""/>
            </a:endParaRPr>
          </a:p>
          <a:p>
            <a:r>
              <a:rPr lang="en-US" dirty="0" smtClean="0">
                <a:hlinkClick r:id=""/>
              </a:rPr>
              <a:t>Intro to Sequencing by Synthesis: Industry-leading Data Quality</a:t>
            </a:r>
          </a:p>
          <a:p>
            <a:endParaRPr lang="en-US" dirty="0" smtClean="0">
              <a:hlinkClick r:id=""/>
            </a:endParaRPr>
          </a:p>
          <a:p>
            <a:r>
              <a:rPr lang="en-US" dirty="0" smtClean="0">
                <a:hlinkClick r:id=""/>
              </a:rPr>
              <a:t>https://www.youtube.com/watch?v=HMyCqWhwB8E</a:t>
            </a:r>
            <a:endParaRPr lang="en-US" dirty="0" smtClean="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a:t>
            </a:fld>
            <a:endParaRPr lang="en-US"/>
          </a:p>
        </p:txBody>
      </p:sp>
    </p:spTree>
    <p:extLst>
      <p:ext uri="{BB962C8B-B14F-4D97-AF65-F5344CB8AC3E}">
        <p14:creationId xmlns:p14="http://schemas.microsoft.com/office/powerpoint/2010/main" val="87322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30</a:t>
            </a:fld>
            <a:endParaRPr lang="en-US"/>
          </a:p>
        </p:txBody>
      </p:sp>
      <p:pic>
        <p:nvPicPr>
          <p:cNvPr id="5" name="Picture 4" descr="negative_binomi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85750"/>
            <a:ext cx="6000750" cy="5143500"/>
          </a:xfrm>
          <a:prstGeom prst="rect">
            <a:avLst/>
          </a:prstGeom>
        </p:spPr>
      </p:pic>
    </p:spTree>
    <p:extLst>
      <p:ext uri="{BB962C8B-B14F-4D97-AF65-F5344CB8AC3E}">
        <p14:creationId xmlns:p14="http://schemas.microsoft.com/office/powerpoint/2010/main" val="438060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162050" y="285750"/>
            <a:ext cx="6038850" cy="914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The empirical frequency distribution of the hybridization signal intensity values for </a:t>
            </a:r>
            <a:r>
              <a:rPr lang="en-GB" sz="1500" b="1" dirty="0" err="1">
                <a:latin typeface="Arial" charset="0"/>
              </a:rPr>
              <a:t>Affymetrix</a:t>
            </a:r>
            <a:r>
              <a:rPr lang="en-GB" sz="1500" b="1" dirty="0">
                <a:latin typeface="Arial" charset="0"/>
              </a:rPr>
              <a:t> microarray hybridization data for normal yeast cell genes/ORFs (</a:t>
            </a:r>
            <a:r>
              <a:rPr lang="en-GB" sz="1500" b="1" dirty="0" err="1">
                <a:latin typeface="Arial" charset="0"/>
              </a:rPr>
              <a:t>Jelinsky</a:t>
            </a:r>
            <a:r>
              <a:rPr lang="en-GB" sz="1500" b="1" dirty="0">
                <a:latin typeface="Arial" charset="0"/>
              </a:rPr>
              <a:t> and Samson 1999).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5029200"/>
            <a:ext cx="1437480" cy="2981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00150"/>
            <a:ext cx="6000750" cy="36702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257300" y="5086350"/>
            <a:ext cx="2938680" cy="173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err="1">
                <a:latin typeface="Arial" charset="0"/>
              </a:rPr>
              <a:t>Kuznetsov</a:t>
            </a:r>
            <a:r>
              <a:rPr lang="en-GB" sz="825" b="1" dirty="0">
                <a:latin typeface="Arial" charset="0"/>
              </a:rPr>
              <a:t> V A et al. Genetics 2002;161:1321-1332</a:t>
            </a:r>
          </a:p>
        </p:txBody>
      </p:sp>
    </p:spTree>
    <p:extLst>
      <p:ext uri="{BB962C8B-B14F-4D97-AF65-F5344CB8AC3E}">
        <p14:creationId xmlns:p14="http://schemas.microsoft.com/office/powerpoint/2010/main" val="9034193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371600" y="342900"/>
            <a:ext cx="5699520" cy="628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800" b="1" dirty="0">
                <a:latin typeface="Arial" charset="0"/>
              </a:rPr>
              <a:t>Empirical relative frequency distributions of the gene expression levels.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5029200"/>
            <a:ext cx="1437480" cy="2981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085850"/>
            <a:ext cx="6000750" cy="36702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14450" y="5143500"/>
            <a:ext cx="2938680" cy="173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err="1">
                <a:latin typeface="Arial" charset="0"/>
              </a:rPr>
              <a:t>Kuznetsov</a:t>
            </a:r>
            <a:r>
              <a:rPr lang="en-GB" sz="825" b="1" dirty="0">
                <a:latin typeface="Arial" charset="0"/>
              </a:rPr>
              <a:t> V A et al. Genetics 2002;161:1321-1332</a:t>
            </a:r>
          </a:p>
        </p:txBody>
      </p:sp>
    </p:spTree>
    <p:extLst>
      <p:ext uri="{BB962C8B-B14F-4D97-AF65-F5344CB8AC3E}">
        <p14:creationId xmlns:p14="http://schemas.microsoft.com/office/powerpoint/2010/main" val="14424382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33</a:t>
            </a:fld>
            <a:endParaRPr lang="en-US"/>
          </a:p>
        </p:txBody>
      </p:sp>
      <p:pic>
        <p:nvPicPr>
          <p:cNvPr id="3" name="Picture 2" descr="Heteroscedast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1" y="285750"/>
            <a:ext cx="6857999" cy="5154549"/>
          </a:xfrm>
          <a:prstGeom prst="rect">
            <a:avLst/>
          </a:prstGeom>
        </p:spPr>
      </p:pic>
    </p:spTree>
    <p:extLst>
      <p:ext uri="{BB962C8B-B14F-4D97-AF65-F5344CB8AC3E}">
        <p14:creationId xmlns:p14="http://schemas.microsoft.com/office/powerpoint/2010/main" val="547697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34</a:t>
            </a:fld>
            <a:endParaRPr lang="en-US"/>
          </a:p>
        </p:txBody>
      </p:sp>
      <p:pic>
        <p:nvPicPr>
          <p:cNvPr id="5" name="Picture 4" descr="Screen Shot 2016-02-19 at 7.12.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303" y="0"/>
            <a:ext cx="6000750" cy="5143500"/>
          </a:xfrm>
          <a:prstGeom prst="rect">
            <a:avLst/>
          </a:prstGeom>
        </p:spPr>
      </p:pic>
    </p:spTree>
    <p:extLst>
      <p:ext uri="{BB962C8B-B14F-4D97-AF65-F5344CB8AC3E}">
        <p14:creationId xmlns:p14="http://schemas.microsoft.com/office/powerpoint/2010/main" val="1032383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35</a:t>
            </a:fld>
            <a:endParaRPr lang="en-US"/>
          </a:p>
        </p:txBody>
      </p:sp>
      <p:pic>
        <p:nvPicPr>
          <p:cNvPr id="2" name="Picture 1" descr="Screen Shot 2016-02-19 at 7.24.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553" y="-1"/>
            <a:ext cx="7943629" cy="4898571"/>
          </a:xfrm>
          <a:prstGeom prst="rect">
            <a:avLst/>
          </a:prstGeom>
        </p:spPr>
      </p:pic>
    </p:spTree>
    <p:extLst>
      <p:ext uri="{BB962C8B-B14F-4D97-AF65-F5344CB8AC3E}">
        <p14:creationId xmlns:p14="http://schemas.microsoft.com/office/powerpoint/2010/main" val="1743167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387080" y="571980"/>
            <a:ext cx="6369840" cy="3110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125" b="1">
                <a:latin typeface="Arial" charset="0"/>
              </a:rPr>
              <a:t>The ECDF curves of detecting differential expression for the datasets with no external </a:t>
            </a:r>
            <a:r>
              <a:rPr lang="en-GB" altLang="en-GB" sz="1125" b="1">
                <a:latin typeface="Arial" charset="0"/>
              </a:rPr>
              <a:t>‘</a:t>
            </a:r>
            <a:r>
              <a:rPr lang="en-GB" sz="1125" b="1">
                <a:latin typeface="Arial" charset="0"/>
              </a:rPr>
              <a:t>gold standard</a:t>
            </a:r>
            <a:r>
              <a:rPr lang="en-GB" altLang="en-GB" sz="1125" b="1">
                <a:latin typeface="Arial" charset="0"/>
              </a:rPr>
              <a:t>’</a:t>
            </a:r>
            <a:r>
              <a:rPr lang="en-GB" sz="1125" b="1">
                <a:latin typeface="Arial" charset="0"/>
              </a:rPr>
              <a: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640" y="4998286"/>
            <a:ext cx="1900800" cy="37912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06161" y="1020227"/>
            <a:ext cx="4533840" cy="36702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306161" y="4764981"/>
            <a:ext cx="2938680" cy="173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Danni Yu et al. Bioinformatics 2013;29:1275-1282</a:t>
            </a:r>
          </a:p>
        </p:txBody>
      </p:sp>
      <p:sp>
        <p:nvSpPr>
          <p:cNvPr id="3077" name="Text Box 5"/>
          <p:cNvSpPr txBox="1">
            <a:spLocks noChangeArrowheads="1"/>
          </p:cNvSpPr>
          <p:nvPr/>
        </p:nvSpPr>
        <p:spPr bwMode="auto">
          <a:xfrm>
            <a:off x="1216440" y="5123579"/>
            <a:ext cx="3697920" cy="26030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675">
                <a:latin typeface="Arial" charset="0"/>
              </a:rPr>
              <a:t>© The Author 2013. Published by Oxford University Press.</a:t>
            </a:r>
          </a:p>
        </p:txBody>
      </p:sp>
    </p:spTree>
    <p:extLst>
      <p:ext uri="{BB962C8B-B14F-4D97-AF65-F5344CB8AC3E}">
        <p14:creationId xmlns:p14="http://schemas.microsoft.com/office/powerpoint/2010/main" val="14445290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Multiple Biological Replicates Are Necessary</a:t>
            </a:r>
            <a:endParaRPr lang="en-US" dirty="0"/>
          </a:p>
        </p:txBody>
      </p:sp>
      <p:sp>
        <p:nvSpPr>
          <p:cNvPr id="3" name="Content Placeholder 2"/>
          <p:cNvSpPr>
            <a:spLocks noGrp="1"/>
          </p:cNvSpPr>
          <p:nvPr>
            <p:ph idx="1"/>
          </p:nvPr>
        </p:nvSpPr>
        <p:spPr/>
        <p:txBody>
          <a:bodyPr>
            <a:normAutofit/>
          </a:bodyPr>
          <a:lstStyle/>
          <a:p>
            <a:r>
              <a:rPr lang="en-US" dirty="0" err="1"/>
              <a:t>sSeq</a:t>
            </a:r>
            <a:r>
              <a:rPr lang="en-US" dirty="0"/>
              <a:t> can produce meaningful results in under-replicated RNA-</a:t>
            </a:r>
            <a:r>
              <a:rPr lang="en-US" dirty="0" err="1"/>
              <a:t>seq</a:t>
            </a:r>
            <a:r>
              <a:rPr lang="en-US" dirty="0"/>
              <a:t> screens. </a:t>
            </a:r>
          </a:p>
          <a:p>
            <a:r>
              <a:rPr lang="en-US" dirty="0"/>
              <a:t>However, we stress that RNA-</a:t>
            </a:r>
            <a:r>
              <a:rPr lang="en-US" dirty="0" err="1"/>
              <a:t>seq</a:t>
            </a:r>
            <a:r>
              <a:rPr lang="en-US" dirty="0"/>
              <a:t> screens do not eliminate the biological variation in gene expression </a:t>
            </a:r>
            <a:r>
              <a:rPr lang="en-US" dirty="0">
                <a:hlinkClick r:id="rId2"/>
              </a:rPr>
              <a:t>Equation (12)</a:t>
            </a:r>
            <a:r>
              <a:rPr lang="en-US" dirty="0"/>
              <a:t>. </a:t>
            </a:r>
          </a:p>
          <a:p>
            <a:r>
              <a:rPr lang="en-US" dirty="0"/>
              <a:t>As evidenced by </a:t>
            </a:r>
            <a:r>
              <a:rPr lang="en-US" dirty="0">
                <a:hlinkClick r:id="rId3"/>
              </a:rPr>
              <a:t>Table 2</a:t>
            </a:r>
            <a:r>
              <a:rPr lang="en-US" dirty="0"/>
              <a:t> and </a:t>
            </a:r>
            <a:r>
              <a:rPr lang="en-US" dirty="0">
                <a:hlinkClick r:id="rId4"/>
              </a:rPr>
              <a:t>Figure 2</a:t>
            </a:r>
            <a:r>
              <a:rPr lang="en-US" dirty="0"/>
              <a:t>, the under-replicated screens have lower reproducibility as compared with the replicated studies. </a:t>
            </a:r>
          </a:p>
          <a:p>
            <a:r>
              <a:rPr lang="en-US" dirty="0">
                <a:solidFill>
                  <a:srgbClr val="FF0000"/>
                </a:solidFill>
              </a:rPr>
              <a:t>Multiple biological replicates are necessary to adequately assess the full extent of the variation in the biological system</a:t>
            </a:r>
            <a:r>
              <a:rPr lang="en-US" dirty="0"/>
              <a:t>. </a:t>
            </a:r>
          </a:p>
          <a:p>
            <a:r>
              <a:rPr lang="en-US" dirty="0"/>
              <a:t>Therefore, the </a:t>
            </a:r>
            <a:r>
              <a:rPr lang="en-US" dirty="0">
                <a:solidFill>
                  <a:srgbClr val="FF0000"/>
                </a:solidFill>
              </a:rPr>
              <a:t>under-replicated screens can only be conducted when followed by a rigorous experimental validation with complementary technologies and adequate sample size</a:t>
            </a:r>
            <a:r>
              <a:rPr lang="en-US" dirty="0"/>
              <a:t>. </a:t>
            </a:r>
          </a:p>
        </p:txBody>
      </p:sp>
      <p:sp>
        <p:nvSpPr>
          <p:cNvPr id="4" name="Slide Number Placeholder 3"/>
          <p:cNvSpPr>
            <a:spLocks noGrp="1"/>
          </p:cNvSpPr>
          <p:nvPr>
            <p:ph type="sldNum" sz="quarter" idx="12"/>
          </p:nvPr>
        </p:nvSpPr>
        <p:spPr/>
        <p:txBody>
          <a:bodyPr/>
          <a:lstStyle/>
          <a:p>
            <a:fld id="{0235576B-7F3C-4840-ADD7-A9DF1158E3A5}" type="slidenum">
              <a:rPr lang="en-US" smtClean="0"/>
              <a:pPr/>
              <a:t>37</a:t>
            </a:fld>
            <a:endParaRPr lang="en-US"/>
          </a:p>
        </p:txBody>
      </p:sp>
    </p:spTree>
    <p:extLst>
      <p:ext uri="{BB962C8B-B14F-4D97-AF65-F5344CB8AC3E}">
        <p14:creationId xmlns:p14="http://schemas.microsoft.com/office/powerpoint/2010/main" val="1217828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Design: </a:t>
            </a:r>
            <a:br>
              <a:rPr lang="en-US" dirty="0" smtClean="0"/>
            </a:br>
            <a:r>
              <a:rPr lang="en-US" dirty="0" smtClean="0"/>
              <a:t>Recommended Software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38</a:t>
            </a:fld>
            <a:endParaRPr lang="en-US"/>
          </a:p>
        </p:txBody>
      </p:sp>
      <p:pic>
        <p:nvPicPr>
          <p:cNvPr id="6" name="Content Placeholder 5" descr="Screen Shot 2016-02-19 at 7.47.07 PM.png"/>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22325" y="1549715"/>
            <a:ext cx="7543800" cy="3329945"/>
          </a:xfrm>
          <a:prstGeom prst="rect">
            <a:avLst/>
          </a:prstGeom>
        </p:spPr>
      </p:pic>
    </p:spTree>
    <p:extLst>
      <p:ext uri="{BB962C8B-B14F-4D97-AF65-F5344CB8AC3E}">
        <p14:creationId xmlns:p14="http://schemas.microsoft.com/office/powerpoint/2010/main" val="382405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Design: </a:t>
            </a:r>
            <a:br>
              <a:rPr lang="en-US" dirty="0" smtClean="0"/>
            </a:br>
            <a:r>
              <a:rPr lang="en-US" dirty="0" smtClean="0"/>
              <a:t>Recommended Software</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39</a:t>
            </a:fld>
            <a:endParaRPr lang="en-US"/>
          </a:p>
        </p:txBody>
      </p:sp>
      <p:pic>
        <p:nvPicPr>
          <p:cNvPr id="6" name="Content Placeholder 5" descr="Screen Shot 2016-02-19 at 7.49.4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0" y="1538288"/>
            <a:ext cx="4920776" cy="4149138"/>
          </a:xfrm>
          <a:prstGeom prst="rect">
            <a:avLst/>
          </a:prstGeom>
        </p:spPr>
      </p:pic>
    </p:spTree>
    <p:extLst>
      <p:ext uri="{BB962C8B-B14F-4D97-AF65-F5344CB8AC3E}">
        <p14:creationId xmlns:p14="http://schemas.microsoft.com/office/powerpoint/2010/main" val="2012016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smtClean="0"/>
              <a:t>Numerous Possible </a:t>
            </a:r>
            <a:br>
              <a:rPr lang="en-US" smtClean="0"/>
            </a:br>
            <a:r>
              <a:rPr lang="en-US" smtClean="0"/>
              <a:t>Analysis Strategies</a:t>
            </a:r>
            <a:endParaRPr lang="en-US" dirty="0"/>
          </a:p>
        </p:txBody>
      </p:sp>
      <p:sp>
        <p:nvSpPr>
          <p:cNvPr id="25602" name="Content Placeholder 2"/>
          <p:cNvSpPr>
            <a:spLocks noGrp="1"/>
          </p:cNvSpPr>
          <p:nvPr>
            <p:ph sz="half" idx="1"/>
          </p:nvPr>
        </p:nvSpPr>
        <p:spPr/>
        <p:txBody>
          <a:bodyPr/>
          <a:lstStyle/>
          <a:p>
            <a:r>
              <a:rPr lang="en-US" smtClean="0"/>
              <a:t>There is no one </a:t>
            </a:r>
            <a:r>
              <a:rPr lang="ja-JP" altLang="en-US" smtClean="0"/>
              <a:t>‘</a:t>
            </a:r>
            <a:r>
              <a:rPr lang="en-US" altLang="ja-JP" smtClean="0"/>
              <a:t>correct</a:t>
            </a:r>
            <a:r>
              <a:rPr lang="ja-JP" altLang="en-US" smtClean="0"/>
              <a:t>’</a:t>
            </a:r>
            <a:r>
              <a:rPr lang="en-US" altLang="ja-JP" smtClean="0"/>
              <a:t> way to analyze RNA-seq data </a:t>
            </a:r>
          </a:p>
          <a:p>
            <a:r>
              <a:rPr lang="en-US" smtClean="0"/>
              <a:t>Two major branches</a:t>
            </a:r>
          </a:p>
          <a:p>
            <a:pPr lvl="1"/>
            <a:r>
              <a:rPr lang="en-US" smtClean="0"/>
              <a:t>Direct alignment of reads (spliced or unspliced) to genome or transcriptome</a:t>
            </a:r>
          </a:p>
          <a:p>
            <a:pPr lvl="1"/>
            <a:r>
              <a:rPr lang="en-US" smtClean="0"/>
              <a:t>Assembly of reads followed by alignment*</a:t>
            </a:r>
          </a:p>
          <a:p>
            <a:pPr lvl="1"/>
            <a:endParaRPr lang="en-US" smtClean="0"/>
          </a:p>
          <a:p>
            <a:pPr lvl="1"/>
            <a:endParaRPr lang="en-US" smtClean="0"/>
          </a:p>
          <a:p>
            <a:pPr lvl="1"/>
            <a:endParaRPr lang="en-US" smtClean="0"/>
          </a:p>
          <a:p>
            <a:r>
              <a:rPr lang="en-US" smtClean="0"/>
              <a:t>*Assembly is the only option when working with a creature with no genome sequence, alignment of contigs may be to ESTs, cDNAs etc </a:t>
            </a:r>
          </a:p>
          <a:p>
            <a:pPr lvl="1"/>
            <a:endParaRPr lang="en-US" dirty="0"/>
          </a:p>
        </p:txBody>
      </p:sp>
      <p:pic>
        <p:nvPicPr>
          <p:cNvPr id="11" name="Picture 3" descr="zody.tiff"/>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64075" y="1728560"/>
            <a:ext cx="3702050" cy="2972255"/>
          </a:xfrm>
        </p:spPr>
      </p:pic>
      <p:sp>
        <p:nvSpPr>
          <p:cNvPr id="25605" name="TextBox 5"/>
          <p:cNvSpPr txBox="1">
            <a:spLocks noChangeArrowheads="1"/>
          </p:cNvSpPr>
          <p:nvPr/>
        </p:nvSpPr>
        <p:spPr bwMode="auto">
          <a:xfrm>
            <a:off x="5086351" y="2571750"/>
            <a:ext cx="74251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t>or transcriptome</a:t>
            </a:r>
          </a:p>
        </p:txBody>
      </p:sp>
      <p:sp>
        <p:nvSpPr>
          <p:cNvPr id="25606" name="TextBox 6"/>
          <p:cNvSpPr txBox="1">
            <a:spLocks noChangeArrowheads="1"/>
          </p:cNvSpPr>
          <p:nvPr/>
        </p:nvSpPr>
        <p:spPr bwMode="auto">
          <a:xfrm>
            <a:off x="6975587" y="4769168"/>
            <a:ext cx="2056973"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i="1" dirty="0"/>
              <a:t>Image from Haas &amp; </a:t>
            </a:r>
            <a:r>
              <a:rPr lang="en-US" sz="1050" i="1" dirty="0" err="1"/>
              <a:t>Zody</a:t>
            </a:r>
            <a:r>
              <a:rPr lang="en-US" sz="1050" i="1" dirty="0"/>
              <a:t>, 2010</a:t>
            </a:r>
          </a:p>
        </p:txBody>
      </p:sp>
    </p:spTree>
    <p:extLst>
      <p:ext uri="{BB962C8B-B14F-4D97-AF65-F5344CB8AC3E}">
        <p14:creationId xmlns:p14="http://schemas.microsoft.com/office/powerpoint/2010/main" val="443685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Experimental design: recommended </a:t>
            </a:r>
            <a:r>
              <a:rPr lang="en-US" dirty="0" err="1"/>
              <a:t>softwares</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40</a:t>
            </a:fld>
            <a:endParaRPr lang="en-US"/>
          </a:p>
        </p:txBody>
      </p:sp>
      <p:pic>
        <p:nvPicPr>
          <p:cNvPr id="3" name="Picture 2" descr="Screen Shot 2016-02-19 at 7.52.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436778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41</a:t>
            </a:fld>
            <a:endParaRPr lang="en-US"/>
          </a:p>
        </p:txBody>
      </p:sp>
      <p:pic>
        <p:nvPicPr>
          <p:cNvPr id="5" name="Picture 4" descr="Screen Shot 2015-06-10 at 10.22.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1374430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200150" y="285750"/>
            <a:ext cx="5886450" cy="781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Comparison of two designs for testing differential expression between treatments A and B. Treatment A is denoted by red tones and treatment B by blue tones.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5029200"/>
            <a:ext cx="1437480" cy="2981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038322"/>
            <a:ext cx="6000750" cy="396177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257300" y="5086350"/>
            <a:ext cx="2938680" cy="173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a:latin typeface="Arial" charset="0"/>
              </a:rPr>
              <a:t>Paul L. Auer, and R. W. Doerge Genetics 2010;185:405-416</a:t>
            </a:r>
          </a:p>
        </p:txBody>
      </p:sp>
    </p:spTree>
    <p:extLst>
      <p:ext uri="{BB962C8B-B14F-4D97-AF65-F5344CB8AC3E}">
        <p14:creationId xmlns:p14="http://schemas.microsoft.com/office/powerpoint/2010/main" val="1448008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143000" y="457200"/>
            <a:ext cx="5886450" cy="685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800" b="1" dirty="0">
                <a:latin typeface="Arial" charset="0"/>
              </a:rPr>
              <a:t>A multiple flow-cell design based on three biological replicates within seven treatment groups.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3550" y="4972050"/>
            <a:ext cx="1437480" cy="2981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828800"/>
            <a:ext cx="5853600" cy="245745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314450" y="5086350"/>
            <a:ext cx="2938680" cy="173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a:latin typeface="Arial" charset="0"/>
              </a:rPr>
              <a:t>Paul L. Auer, and R. W. </a:t>
            </a:r>
            <a:r>
              <a:rPr lang="en-GB" sz="825" b="1" dirty="0" err="1">
                <a:latin typeface="Arial" charset="0"/>
              </a:rPr>
              <a:t>Doerge</a:t>
            </a:r>
            <a:r>
              <a:rPr lang="en-GB" sz="825" b="1" dirty="0">
                <a:latin typeface="Arial" charset="0"/>
              </a:rPr>
              <a:t> Genetics 2010;185:405-416</a:t>
            </a:r>
          </a:p>
        </p:txBody>
      </p:sp>
    </p:spTree>
    <p:extLst>
      <p:ext uri="{BB962C8B-B14F-4D97-AF65-F5344CB8AC3E}">
        <p14:creationId xmlns:p14="http://schemas.microsoft.com/office/powerpoint/2010/main" val="666416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44</a:t>
            </a:fld>
            <a:endParaRPr lang="en-US"/>
          </a:p>
        </p:txBody>
      </p:sp>
      <p:pic>
        <p:nvPicPr>
          <p:cNvPr id="3" name="Picture 2" descr="Screen Shot 2015-06-08 at 2.31.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441" y="285750"/>
            <a:ext cx="6850559" cy="5143500"/>
          </a:xfrm>
          <a:prstGeom prst="rect">
            <a:avLst/>
          </a:prstGeom>
        </p:spPr>
      </p:pic>
    </p:spTree>
    <p:extLst>
      <p:ext uri="{BB962C8B-B14F-4D97-AF65-F5344CB8AC3E}">
        <p14:creationId xmlns:p14="http://schemas.microsoft.com/office/powerpoint/2010/main" val="517060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45</a:t>
            </a:fld>
            <a:endParaRPr lang="en-US"/>
          </a:p>
        </p:txBody>
      </p:sp>
      <p:pic>
        <p:nvPicPr>
          <p:cNvPr id="3" name="Picture 2" descr="Screen Shot 2015-06-08 at 2.31.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337" y="285750"/>
            <a:ext cx="6849663" cy="5143500"/>
          </a:xfrm>
          <a:prstGeom prst="rect">
            <a:avLst/>
          </a:prstGeom>
        </p:spPr>
      </p:pic>
    </p:spTree>
    <p:extLst>
      <p:ext uri="{BB962C8B-B14F-4D97-AF65-F5344CB8AC3E}">
        <p14:creationId xmlns:p14="http://schemas.microsoft.com/office/powerpoint/2010/main" val="1517962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46</a:t>
            </a:fld>
            <a:endParaRPr lang="en-US"/>
          </a:p>
        </p:txBody>
      </p:sp>
      <p:pic>
        <p:nvPicPr>
          <p:cNvPr id="3" name="Picture 2" descr="Screen Shot 2015-06-08 at 2.35.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843" y="285750"/>
            <a:ext cx="6894789" cy="5143500"/>
          </a:xfrm>
          <a:prstGeom prst="rect">
            <a:avLst/>
          </a:prstGeom>
        </p:spPr>
      </p:pic>
    </p:spTree>
    <p:extLst>
      <p:ext uri="{BB962C8B-B14F-4D97-AF65-F5344CB8AC3E}">
        <p14:creationId xmlns:p14="http://schemas.microsoft.com/office/powerpoint/2010/main" val="290750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47</a:t>
            </a:fld>
            <a:endParaRPr lang="en-US"/>
          </a:p>
        </p:txBody>
      </p:sp>
      <p:pic>
        <p:nvPicPr>
          <p:cNvPr id="3" name="Picture 2" descr="desig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7300" y="3086101"/>
            <a:ext cx="6743700" cy="2343151"/>
          </a:xfrm>
          <a:prstGeom prst="rect">
            <a:avLst/>
          </a:prstGeom>
        </p:spPr>
      </p:pic>
      <p:pic>
        <p:nvPicPr>
          <p:cNvPr id="5" name="Picture 4" descr="Screen Shot 2016-02-19 at 6.17.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85750"/>
            <a:ext cx="6858000" cy="2857500"/>
          </a:xfrm>
          <a:prstGeom prst="rect">
            <a:avLst/>
          </a:prstGeom>
        </p:spPr>
      </p:pic>
    </p:spTree>
    <p:extLst>
      <p:ext uri="{BB962C8B-B14F-4D97-AF65-F5344CB8AC3E}">
        <p14:creationId xmlns:p14="http://schemas.microsoft.com/office/powerpoint/2010/main" val="1120844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“Good” Lane Has ~30 Million Clusters.</a:t>
            </a:r>
            <a:br>
              <a:rPr lang="en-US" dirty="0" smtClean="0"/>
            </a:br>
            <a:r>
              <a:rPr lang="en-US" dirty="0" smtClean="0"/>
              <a:t>This Represents 0.0013 % Of The Starting Library</a:t>
            </a:r>
            <a:endParaRPr lang="en-US" dirty="0"/>
          </a:p>
        </p:txBody>
      </p:sp>
      <p:sp>
        <p:nvSpPr>
          <p:cNvPr id="3" name="Content Placeholder 2"/>
          <p:cNvSpPr>
            <a:spLocks noGrp="1"/>
          </p:cNvSpPr>
          <p:nvPr>
            <p:ph idx="1"/>
          </p:nvPr>
        </p:nvSpPr>
        <p:spPr/>
        <p:txBody>
          <a:bodyPr/>
          <a:lstStyle/>
          <a:p>
            <a:r>
              <a:rPr lang="en-US" dirty="0" smtClean="0"/>
              <a:t>The number of molecules present in the library is estimated to be 2.408 × 1012. </a:t>
            </a:r>
          </a:p>
          <a:p>
            <a:r>
              <a:rPr lang="en-US" dirty="0" smtClean="0"/>
              <a:t>This estimate was derived using the Illumina protocol. Specifically, the starting material was assumed to be 100 ng of mRNA that then resulted in 500 ng of library with an insert size of 250bp in a volume of 400 </a:t>
            </a:r>
            <a:r>
              <a:rPr lang="en-US" dirty="0" err="1" smtClean="0"/>
              <a:t>uL</a:t>
            </a:r>
            <a:r>
              <a:rPr lang="en-US" dirty="0" smtClean="0"/>
              <a:t> for a final library concentration of 10 </a:t>
            </a:r>
            <a:r>
              <a:rPr lang="en-US" dirty="0" err="1" smtClean="0"/>
              <a:t>nM</a:t>
            </a:r>
            <a:r>
              <a:rPr lang="en-US" dirty="0" smtClean="0"/>
              <a:t>. </a:t>
            </a:r>
          </a:p>
          <a:p>
            <a:r>
              <a:rPr lang="en-US" dirty="0" smtClean="0"/>
              <a:t>The number of </a:t>
            </a:r>
            <a:r>
              <a:rPr lang="en-US" dirty="0" err="1" smtClean="0"/>
              <a:t>pmoles</a:t>
            </a:r>
            <a:r>
              <a:rPr lang="en-US" dirty="0" smtClean="0"/>
              <a:t> is therefore 4 [(10 </a:t>
            </a:r>
            <a:r>
              <a:rPr lang="en-US" dirty="0" err="1" smtClean="0"/>
              <a:t>nmol</a:t>
            </a:r>
            <a:r>
              <a:rPr lang="en-US" dirty="0" smtClean="0"/>
              <a:t>/1L) (1L/1000 mL)(1 mL/1000 </a:t>
            </a:r>
            <a:r>
              <a:rPr lang="en-US" dirty="0" err="1" smtClean="0"/>
              <a:t>uL</a:t>
            </a:r>
            <a:r>
              <a:rPr lang="en-US" dirty="0" smtClean="0"/>
              <a:t>)(400 </a:t>
            </a:r>
            <a:r>
              <a:rPr lang="en-US" dirty="0" err="1" smtClean="0"/>
              <a:t>uL</a:t>
            </a:r>
            <a:r>
              <a:rPr lang="en-US" dirty="0" smtClean="0"/>
              <a:t>)(1000 </a:t>
            </a:r>
            <a:r>
              <a:rPr lang="en-US" dirty="0" err="1" smtClean="0"/>
              <a:t>pmol</a:t>
            </a:r>
            <a:r>
              <a:rPr lang="en-US" dirty="0" smtClean="0"/>
              <a:t>/1 </a:t>
            </a:r>
            <a:r>
              <a:rPr lang="en-US" dirty="0" err="1" smtClean="0"/>
              <a:t>nmol</a:t>
            </a:r>
            <a:r>
              <a:rPr lang="en-US" dirty="0" smtClean="0"/>
              <a:t>)]. </a:t>
            </a:r>
          </a:p>
          <a:p>
            <a:r>
              <a:rPr lang="en-US" dirty="0" smtClean="0"/>
              <a:t>The number of molecules is found by multiplying Avogadro's number which is molecules/moles and adjusting for units [4 </a:t>
            </a:r>
            <a:r>
              <a:rPr lang="en-US" dirty="0" err="1" smtClean="0"/>
              <a:t>pmole</a:t>
            </a:r>
            <a:r>
              <a:rPr lang="en-US" dirty="0" smtClean="0"/>
              <a:t>)/1000/1000/1000/1000*6.02E + 023] to give 2.408 × 1012 molecules. </a:t>
            </a:r>
          </a:p>
          <a:p>
            <a:r>
              <a:rPr lang="en-US" dirty="0" smtClean="0"/>
              <a:t>On the current </a:t>
            </a:r>
            <a:r>
              <a:rPr lang="en-US" dirty="0" err="1" smtClean="0"/>
              <a:t>Solexa</a:t>
            </a:r>
            <a:r>
              <a:rPr lang="en-US" dirty="0" smtClean="0"/>
              <a:t>/Illumina technology, the </a:t>
            </a:r>
            <a:r>
              <a:rPr lang="en-US" dirty="0" err="1" smtClean="0"/>
              <a:t>GAIIx</a:t>
            </a:r>
            <a:r>
              <a:rPr lang="en-US" dirty="0" smtClean="0"/>
              <a:t>, approximately 30 million of the total possible molecules are sampled in a given lane. This represents approximately 0.0013% (30,000,000/2.408 × 1012) of the total number of available molecules for analysis (Figure </a:t>
            </a:r>
            <a:r>
              <a:rPr lang="en-US" dirty="0" smtClean="0">
                <a:hlinkClick r:id="rId2"/>
              </a:rPr>
              <a:t>2</a:t>
            </a:r>
            <a:r>
              <a:rPr lang="en-US" dirty="0" smtClean="0"/>
              <a:t>).</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48</a:t>
            </a:fld>
            <a:endParaRPr lang="en-US"/>
          </a:p>
        </p:txBody>
      </p:sp>
    </p:spTree>
    <p:extLst>
      <p:ext uri="{BB962C8B-B14F-4D97-AF65-F5344CB8AC3E}">
        <p14:creationId xmlns:p14="http://schemas.microsoft.com/office/powerpoint/2010/main" val="129825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49</a:t>
            </a:fld>
            <a:endParaRPr lang="en-US"/>
          </a:p>
        </p:txBody>
      </p:sp>
      <p:pic>
        <p:nvPicPr>
          <p:cNvPr id="5" name="Picture 4" descr="12864_2010_3454_Fig2_HTML.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281596"/>
            <a:ext cx="6858000" cy="5147654"/>
          </a:xfrm>
          <a:prstGeom prst="rect">
            <a:avLst/>
          </a:prstGeom>
        </p:spPr>
      </p:pic>
    </p:spTree>
    <p:extLst>
      <p:ext uri="{BB962C8B-B14F-4D97-AF65-F5344CB8AC3E}">
        <p14:creationId xmlns:p14="http://schemas.microsoft.com/office/powerpoint/2010/main" val="133204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Basis Of Illumina Sequencing On A Flow Cell</a:t>
            </a:r>
            <a:endParaRPr lang="en-US" dirty="0"/>
          </a:p>
        </p:txBody>
      </p:sp>
      <p:pic>
        <p:nvPicPr>
          <p:cNvPr id="6" name="Content Placeholder 5" descr="ilmn-step1-6.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86200" y="-20639"/>
            <a:ext cx="4361688" cy="5726431"/>
          </a:xfrm>
        </p:spPr>
      </p:pic>
      <p:sp>
        <p:nvSpPr>
          <p:cNvPr id="7" name="Text Placeholder 6"/>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53448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50</a:t>
            </a:fld>
            <a:endParaRPr lang="en-US"/>
          </a:p>
        </p:txBody>
      </p:sp>
    </p:spTree>
    <p:extLst>
      <p:ext uri="{BB962C8B-B14F-4D97-AF65-F5344CB8AC3E}">
        <p14:creationId xmlns:p14="http://schemas.microsoft.com/office/powerpoint/2010/main" val="666675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a:t>
            </a:r>
            <a:r>
              <a:rPr lang="en-US" dirty="0" smtClean="0"/>
              <a:t>SVA</a:t>
            </a:r>
            <a:endParaRPr lang="en-US" dirty="0"/>
          </a:p>
        </p:txBody>
      </p:sp>
      <p:sp>
        <p:nvSpPr>
          <p:cNvPr id="6" name="Text Placeholder 5"/>
          <p:cNvSpPr>
            <a:spLocks noGrp="1"/>
          </p:cNvSpPr>
          <p:nvPr>
            <p:ph type="body" sz="half" idx="2"/>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51</a:t>
            </a:fld>
            <a:endParaRPr lang="en-US"/>
          </a:p>
        </p:txBody>
      </p:sp>
      <p:pic>
        <p:nvPicPr>
          <p:cNvPr id="7" name="Content Placeholder 6" descr="Screen Shot 2015-12-17 at 4.04.45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50" y="668259"/>
            <a:ext cx="4868863" cy="4264181"/>
          </a:xfrm>
          <a:prstGeom prst="rect">
            <a:avLst/>
          </a:prstGeom>
        </p:spPr>
      </p:pic>
    </p:spTree>
    <p:extLst>
      <p:ext uri="{BB962C8B-B14F-4D97-AF65-F5344CB8AC3E}">
        <p14:creationId xmlns:p14="http://schemas.microsoft.com/office/powerpoint/2010/main" val="1394303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a:t>
            </a:r>
            <a:r>
              <a:rPr lang="en-US" dirty="0" smtClean="0"/>
              <a:t>SVA</a:t>
            </a:r>
            <a:endParaRPr lang="en-US" dirty="0"/>
          </a:p>
        </p:txBody>
      </p:sp>
      <p:sp>
        <p:nvSpPr>
          <p:cNvPr id="6" name="Text Placeholder 5"/>
          <p:cNvSpPr>
            <a:spLocks noGrp="1"/>
          </p:cNvSpPr>
          <p:nvPr>
            <p:ph type="body" sz="half" idx="2"/>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52</a:t>
            </a:fld>
            <a:endParaRPr lang="en-US"/>
          </a:p>
        </p:txBody>
      </p:sp>
      <p:pic>
        <p:nvPicPr>
          <p:cNvPr id="7" name="Content Placeholder 6" descr="Screen Shot 2015-12-17 at 4.05.03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50" y="629100"/>
            <a:ext cx="4868863" cy="4342499"/>
          </a:xfrm>
          <a:prstGeom prst="rect">
            <a:avLst/>
          </a:prstGeom>
        </p:spPr>
      </p:pic>
    </p:spTree>
    <p:extLst>
      <p:ext uri="{BB962C8B-B14F-4D97-AF65-F5344CB8AC3E}">
        <p14:creationId xmlns:p14="http://schemas.microsoft.com/office/powerpoint/2010/main" val="7168306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a:t>
            </a:r>
            <a:r>
              <a:rPr lang="en-US" dirty="0" smtClean="0"/>
              <a:t>SVA</a:t>
            </a:r>
            <a:endParaRPr lang="en-US" dirty="0"/>
          </a:p>
        </p:txBody>
      </p:sp>
      <p:sp>
        <p:nvSpPr>
          <p:cNvPr id="6" name="Text Placeholder 5"/>
          <p:cNvSpPr>
            <a:spLocks noGrp="1"/>
          </p:cNvSpPr>
          <p:nvPr>
            <p:ph type="body" sz="half" idx="2"/>
          </p:nvPr>
        </p:nvSpPr>
        <p:spPr/>
        <p:txBody>
          <a:bodyPr/>
          <a:lstStyle/>
          <a:p>
            <a:endParaRPr lang="en-US"/>
          </a:p>
        </p:txBody>
      </p:sp>
      <p:sp>
        <p:nvSpPr>
          <p:cNvPr id="4" name="Slide Number Placeholder 3"/>
          <p:cNvSpPr>
            <a:spLocks noGrp="1"/>
          </p:cNvSpPr>
          <p:nvPr>
            <p:ph type="sldNum" sz="quarter" idx="12"/>
          </p:nvPr>
        </p:nvSpPr>
        <p:spPr/>
        <p:txBody>
          <a:bodyPr/>
          <a:lstStyle/>
          <a:p>
            <a:fld id="{0235576B-7F3C-4840-ADD7-A9DF1158E3A5}" type="slidenum">
              <a:rPr lang="en-US" smtClean="0"/>
              <a:pPr/>
              <a:t>53</a:t>
            </a:fld>
            <a:endParaRPr lang="en-US"/>
          </a:p>
        </p:txBody>
      </p:sp>
      <p:pic>
        <p:nvPicPr>
          <p:cNvPr id="7" name="Content Placeholder 6" descr="Screen Shot 2015-12-17 at 4.07.57 A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3263" y="609600"/>
            <a:ext cx="4623237" cy="4381500"/>
          </a:xfrm>
          <a:prstGeom prst="rect">
            <a:avLst/>
          </a:prstGeom>
        </p:spPr>
      </p:pic>
    </p:spTree>
    <p:extLst>
      <p:ext uri="{BB962C8B-B14F-4D97-AF65-F5344CB8AC3E}">
        <p14:creationId xmlns:p14="http://schemas.microsoft.com/office/powerpoint/2010/main" val="388836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85750"/>
            <a:ext cx="6858000" cy="514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7510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525" y="1206260"/>
            <a:ext cx="5991225" cy="422299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33304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1" y="1257300"/>
            <a:ext cx="5829299" cy="4114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56606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9" name="Picture 31" descr="nrg2825-f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7178"/>
            <a:ext cx="6858000" cy="51520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83383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 to </a:t>
            </a:r>
            <a:r>
              <a:rPr lang="en-US" dirty="0" err="1"/>
              <a:t>sva</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58</a:t>
            </a:fld>
            <a:endParaRPr lang="en-US"/>
          </a:p>
        </p:txBody>
      </p:sp>
      <p:pic>
        <p:nvPicPr>
          <p:cNvPr id="3" name="Picture 2" descr="Screen Shot 2015-12-17 at 4.08.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285750"/>
            <a:ext cx="5981700" cy="5143500"/>
          </a:xfrm>
          <a:prstGeom prst="rect">
            <a:avLst/>
          </a:prstGeom>
        </p:spPr>
      </p:pic>
    </p:spTree>
    <p:extLst>
      <p:ext uri="{BB962C8B-B14F-4D97-AF65-F5344CB8AC3E}">
        <p14:creationId xmlns:p14="http://schemas.microsoft.com/office/powerpoint/2010/main" val="698488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sva</a:t>
            </a:r>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59</a:t>
            </a:fld>
            <a:endParaRPr lang="en-US"/>
          </a:p>
        </p:txBody>
      </p:sp>
      <p:pic>
        <p:nvPicPr>
          <p:cNvPr id="5" name="Picture 4" descr="Screen Shot 2016-02-19 at 6.42.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238836"/>
            <a:ext cx="6858000" cy="4229100"/>
          </a:xfrm>
          <a:prstGeom prst="rect">
            <a:avLst/>
          </a:prstGeom>
        </p:spPr>
      </p:pic>
    </p:spTree>
    <p:extLst>
      <p:ext uri="{BB962C8B-B14F-4D97-AF65-F5344CB8AC3E}">
        <p14:creationId xmlns:p14="http://schemas.microsoft.com/office/powerpoint/2010/main" val="1351445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Illumina Clonal Expansion Followed By Image Processing</a:t>
            </a:r>
            <a:endParaRPr lang="en-US" dirty="0"/>
          </a:p>
        </p:txBody>
      </p:sp>
      <p:pic>
        <p:nvPicPr>
          <p:cNvPr id="6" name="Content Placeholder 5" descr="ilmn-step7-12.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8496" y="4080"/>
            <a:ext cx="4220251" cy="5710920"/>
          </a:xfrm>
          <a:prstGeom prst="rect">
            <a:avLst/>
          </a:prstGeom>
        </p:spPr>
      </p:pic>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85157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1200150"/>
            <a:ext cx="5984483" cy="3028950"/>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0" y="571500"/>
            <a:ext cx="5829300" cy="382588"/>
          </a:xfrm>
          <a:noFill/>
          <a:ln/>
        </p:spPr>
        <p:txBody>
          <a:bodyPr wrap="square">
            <a:spAutoFit/>
          </a:bodyPr>
          <a:lstStyle/>
          <a:p>
            <a:pPr marL="0" indent="0" algn="ctr">
              <a:spcBef>
                <a:spcPct val="0"/>
              </a:spcBef>
              <a:buNone/>
            </a:pPr>
            <a:r>
              <a:rPr lang="en-US" sz="2100" b="1" dirty="0"/>
              <a:t>Figure 1. Impact of Expression Heterogeneity</a:t>
            </a:r>
          </a:p>
        </p:txBody>
      </p:sp>
      <p:sp>
        <p:nvSpPr>
          <p:cNvPr id="4100" name="Text Box 4"/>
          <p:cNvSpPr txBox="1">
            <a:spLocks noChangeArrowheads="1"/>
          </p:cNvSpPr>
          <p:nvPr/>
        </p:nvSpPr>
        <p:spPr bwMode="auto">
          <a:xfrm>
            <a:off x="1257300" y="4457701"/>
            <a:ext cx="5886450" cy="4430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61544" tIns="30772" rIns="61544" bIns="30772">
            <a:spAutoFit/>
          </a:bodyPr>
          <a:lstStyle/>
          <a:p>
            <a:pPr eaLnBrk="1" hangingPunct="1"/>
            <a:r>
              <a:rPr lang="en-US" sz="825" dirty="0"/>
              <a:t>Leek JT, </a:t>
            </a:r>
            <a:r>
              <a:rPr lang="en-US" sz="825" dirty="0" err="1"/>
              <a:t>Storey</a:t>
            </a:r>
            <a:r>
              <a:rPr lang="en-US" sz="825" dirty="0"/>
              <a:t> JD (2007) Capturing Heterogeneity in Gene Expression Studies by Surrogate Variable Analysis. </a:t>
            </a:r>
            <a:r>
              <a:rPr lang="en-US" sz="825" dirty="0" err="1"/>
              <a:t>PLoS</a:t>
            </a:r>
            <a:r>
              <a:rPr lang="en-US" sz="825" dirty="0"/>
              <a:t> Genet 3(9): e161. doi:10.1371/journal.pgen.0030161</a:t>
            </a:r>
          </a:p>
          <a:p>
            <a:pPr eaLnBrk="1" hangingPunct="1"/>
            <a:r>
              <a:rPr lang="en-US" sz="825" dirty="0">
                <a:hlinkClick r:id="rId3"/>
              </a:rPr>
              <a:t>http://journals.plos.org/plosgenetics/article?id=info:doi/10.1371/journal.pgen.0030161</a:t>
            </a:r>
            <a:endParaRPr lang="en-US" sz="825"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01" y="5056095"/>
            <a:ext cx="2805545" cy="34458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549131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1200150"/>
            <a:ext cx="4947027" cy="3486150"/>
          </a:xfrm>
          <a:prstGeom prst="rect">
            <a:avLst/>
          </a:prstGeom>
          <a:noFill/>
          <a:extLst>
            <a:ext uri="{909E8E84-426E-40dd-AFC4-6F175D3DCCD1}">
              <a14:hiddenFill xmlns:a14="http://schemas.microsoft.com/office/drawing/2010/main" xmlns="">
                <a:solidFill>
                  <a:srgbClr val="FFFFFF"/>
                </a:solidFill>
              </a14:hiddenFill>
            </a:ext>
          </a:extLst>
        </p:spPr>
      </p:pic>
      <p:sp>
        <p:nvSpPr>
          <p:cNvPr id="4099" name="Rectangle 3"/>
          <p:cNvSpPr>
            <a:spLocks noGrp="1" noChangeArrowheads="1"/>
          </p:cNvSpPr>
          <p:nvPr>
            <p:ph type="body" idx="4294967295"/>
          </p:nvPr>
        </p:nvSpPr>
        <p:spPr>
          <a:xfrm>
            <a:off x="2762250" y="469900"/>
            <a:ext cx="6381750" cy="384175"/>
          </a:xfrm>
          <a:noFill/>
          <a:ln/>
        </p:spPr>
        <p:txBody>
          <a:bodyPr>
            <a:spAutoFit/>
          </a:bodyPr>
          <a:lstStyle/>
          <a:p>
            <a:pPr marL="0" indent="0" algn="ctr">
              <a:spcBef>
                <a:spcPct val="0"/>
              </a:spcBef>
              <a:buNone/>
            </a:pPr>
            <a:r>
              <a:rPr lang="en-US" sz="2100" b="1" dirty="0">
                <a:solidFill>
                  <a:srgbClr val="000000"/>
                </a:solidFill>
              </a:rPr>
              <a:t>Figure 2. Example of Expression Heterogeneity</a:t>
            </a:r>
          </a:p>
        </p:txBody>
      </p:sp>
      <p:sp>
        <p:nvSpPr>
          <p:cNvPr id="4100" name="Text Box 4"/>
          <p:cNvSpPr txBox="1">
            <a:spLocks noChangeArrowheads="1"/>
          </p:cNvSpPr>
          <p:nvPr/>
        </p:nvSpPr>
        <p:spPr bwMode="auto">
          <a:xfrm>
            <a:off x="1257301" y="4713267"/>
            <a:ext cx="3583132" cy="6969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61544" tIns="30772" rIns="61544" bIns="30772">
            <a:spAutoFit/>
          </a:bodyPr>
          <a:lstStyle/>
          <a:p>
            <a:pPr eaLnBrk="1" hangingPunct="1"/>
            <a:r>
              <a:rPr lang="en-US" sz="825" dirty="0"/>
              <a:t>Leek JT, </a:t>
            </a:r>
            <a:r>
              <a:rPr lang="en-US" sz="825" dirty="0" err="1"/>
              <a:t>Storey</a:t>
            </a:r>
            <a:r>
              <a:rPr lang="en-US" sz="825" dirty="0"/>
              <a:t> JD (2007) Capturing Heterogeneity in Gene Expression Studies by Surrogate Variable Analysis. </a:t>
            </a:r>
            <a:r>
              <a:rPr lang="en-US" sz="825" dirty="0" err="1"/>
              <a:t>PLoS</a:t>
            </a:r>
            <a:r>
              <a:rPr lang="en-US" sz="825" dirty="0"/>
              <a:t> Genet 3(9): e161. doi:10.1371/journal.pgen.0030161</a:t>
            </a:r>
          </a:p>
          <a:p>
            <a:pPr eaLnBrk="1" hangingPunct="1"/>
            <a:r>
              <a:rPr lang="en-US" sz="825" dirty="0">
                <a:hlinkClick r:id="rId3"/>
              </a:rPr>
              <a:t>http://journals.plos.org/plosgenetics/article?id=info:doi/10.1371/journal.pgen.0030161</a:t>
            </a:r>
            <a:endParaRPr lang="en-US" sz="825"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5029201"/>
            <a:ext cx="2805545" cy="34458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73231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62</a:t>
            </a:fld>
            <a:endParaRPr lang="en-US"/>
          </a:p>
        </p:txBody>
      </p:sp>
      <p:pic>
        <p:nvPicPr>
          <p:cNvPr id="3" name="Picture 2" descr="journal.pgen.0030161.t001.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85750"/>
            <a:ext cx="6000750" cy="5143500"/>
          </a:xfrm>
          <a:prstGeom prst="rect">
            <a:avLst/>
          </a:prstGeom>
        </p:spPr>
      </p:pic>
    </p:spTree>
    <p:extLst>
      <p:ext uri="{BB962C8B-B14F-4D97-AF65-F5344CB8AC3E}">
        <p14:creationId xmlns:p14="http://schemas.microsoft.com/office/powerpoint/2010/main" val="12981942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63</a:t>
            </a:fld>
            <a:endParaRPr lang="en-US"/>
          </a:p>
        </p:txBody>
      </p:sp>
      <p:pic>
        <p:nvPicPr>
          <p:cNvPr id="3" name="Picture 2" descr="Screen Shot 2016-02-19 at 7.0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353" y="547008"/>
            <a:ext cx="6858000" cy="4229100"/>
          </a:xfrm>
          <a:prstGeom prst="rect">
            <a:avLst/>
          </a:prstGeom>
        </p:spPr>
      </p:pic>
    </p:spTree>
    <p:extLst>
      <p:ext uri="{BB962C8B-B14F-4D97-AF65-F5344CB8AC3E}">
        <p14:creationId xmlns:p14="http://schemas.microsoft.com/office/powerpoint/2010/main" val="316822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200150" y="400050"/>
            <a:ext cx="588645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800" b="1" dirty="0">
                <a:latin typeface="Arial" charset="0"/>
              </a:rPr>
              <a:t>Distribution of means and variances for simulated and real </a:t>
            </a:r>
            <a:r>
              <a:rPr lang="en-GB" sz="1800" b="1" dirty="0" err="1">
                <a:latin typeface="Arial" charset="0"/>
              </a:rPr>
              <a:t>Zebrafish</a:t>
            </a:r>
            <a:r>
              <a:rPr lang="en-GB" sz="1800" b="1" dirty="0">
                <a:latin typeface="Arial" charset="0"/>
              </a:rPr>
              <a:t> data.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0" y="4972051"/>
            <a:ext cx="1900800" cy="37912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57300"/>
            <a:ext cx="5886450" cy="36702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257300" y="5143500"/>
            <a:ext cx="2938680" cy="173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a:latin typeface="Arial" charset="0"/>
              </a:rPr>
              <a:t>Jeffrey T. Leek </a:t>
            </a:r>
            <a:r>
              <a:rPr lang="en-GB" sz="825" b="1" dirty="0" err="1">
                <a:latin typeface="Arial" charset="0"/>
              </a:rPr>
              <a:t>Nucl</a:t>
            </a:r>
            <a:r>
              <a:rPr lang="en-GB" sz="825" b="1" dirty="0">
                <a:latin typeface="Arial" charset="0"/>
              </a:rPr>
              <a:t>. Acids Res. 2014;nar.gku864</a:t>
            </a:r>
          </a:p>
        </p:txBody>
      </p:sp>
    </p:spTree>
    <p:extLst>
      <p:ext uri="{BB962C8B-B14F-4D97-AF65-F5344CB8AC3E}">
        <p14:creationId xmlns:p14="http://schemas.microsoft.com/office/powerpoint/2010/main" val="12186704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200150" y="400050"/>
            <a:ext cx="5943600" cy="742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100" b="1" dirty="0">
                <a:latin typeface="Arial" charset="0"/>
              </a:rPr>
              <a:t>Correlation between simulated batch and group variables and various batch estimates.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050" y="4972051"/>
            <a:ext cx="1900800" cy="37912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57300"/>
            <a:ext cx="5772150" cy="367022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1257300" y="5143500"/>
            <a:ext cx="2938680" cy="173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825" b="1" dirty="0">
                <a:latin typeface="Arial" charset="0"/>
              </a:rPr>
              <a:t>Jeffrey T. Leek </a:t>
            </a:r>
            <a:r>
              <a:rPr lang="en-GB" sz="825" b="1" dirty="0" err="1">
                <a:latin typeface="Arial" charset="0"/>
              </a:rPr>
              <a:t>Nucl</a:t>
            </a:r>
            <a:r>
              <a:rPr lang="en-GB" sz="825" b="1" dirty="0">
                <a:latin typeface="Arial" charset="0"/>
              </a:rPr>
              <a:t>. Acids Res. 2014;nar.gku864</a:t>
            </a:r>
          </a:p>
        </p:txBody>
      </p:sp>
    </p:spTree>
    <p:extLst>
      <p:ext uri="{BB962C8B-B14F-4D97-AF65-F5344CB8AC3E}">
        <p14:creationId xmlns:p14="http://schemas.microsoft.com/office/powerpoint/2010/main" val="15709114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Normalization</a:t>
            </a:r>
            <a:endParaRPr lang="en-US" dirty="0"/>
          </a:p>
        </p:txBody>
      </p:sp>
      <p:sp>
        <p:nvSpPr>
          <p:cNvPr id="5" name="Content Placeholder 4"/>
          <p:cNvSpPr>
            <a:spLocks noGrp="1"/>
          </p:cNvSpPr>
          <p:nvPr>
            <p:ph idx="1"/>
          </p:nvPr>
        </p:nvSpPr>
        <p:spPr/>
        <p:txBody>
          <a:bodyPr>
            <a:normAutofit fontScale="85000" lnSpcReduction="20000"/>
          </a:bodyPr>
          <a:lstStyle/>
          <a:p>
            <a:r>
              <a:rPr lang="en-US" sz="1600" dirty="0"/>
              <a:t>One often overlooked aspect is </a:t>
            </a:r>
            <a:r>
              <a:rPr lang="en-US" sz="1600" dirty="0">
                <a:solidFill>
                  <a:srgbClr val="FF0000"/>
                </a:solidFill>
              </a:rPr>
              <a:t>normalization</a:t>
            </a:r>
            <a:r>
              <a:rPr lang="en-US" sz="1600" dirty="0"/>
              <a:t>, which is the </a:t>
            </a:r>
            <a:r>
              <a:rPr lang="en-US" sz="1600" dirty="0">
                <a:solidFill>
                  <a:srgbClr val="FF0000"/>
                </a:solidFill>
              </a:rPr>
              <a:t>transformation of values that allows comparisons between samples </a:t>
            </a:r>
            <a:r>
              <a:rPr lang="en-US" sz="1600" dirty="0"/>
              <a:t>in a way that eliminates the effects of sources of variability that are not of interest. </a:t>
            </a:r>
          </a:p>
          <a:p>
            <a:r>
              <a:rPr lang="en-US" sz="1600" dirty="0"/>
              <a:t>We refer to those effects as ‘unwanted variation’. A variety of technical and biological factors, collectively known as </a:t>
            </a:r>
            <a:r>
              <a:rPr lang="en-US" sz="1600" dirty="0">
                <a:solidFill>
                  <a:srgbClr val="FF0000"/>
                </a:solidFill>
              </a:rPr>
              <a:t>‘batch effects’</a:t>
            </a:r>
            <a:r>
              <a:rPr lang="en-US" sz="1600" dirty="0"/>
              <a:t>, contribute unwanted variation to genome-wide gene expression data. </a:t>
            </a:r>
          </a:p>
          <a:p>
            <a:r>
              <a:rPr lang="en-US" sz="1600" dirty="0"/>
              <a:t>These factors include differences in amount of RNA, library preparation, equipment, operators, and procedures for sample extraction, preservation, or storage. </a:t>
            </a:r>
          </a:p>
          <a:p>
            <a:r>
              <a:rPr lang="en-US" sz="1600" dirty="0"/>
              <a:t>Proper normalization, or removal of these factors, has been shown to critically impact the analysis of high-throughput data (1–3). In spite of this, commonly used methods for RNA-</a:t>
            </a:r>
            <a:r>
              <a:rPr lang="en-US" sz="1600" dirty="0" err="1"/>
              <a:t>seq</a:t>
            </a:r>
            <a:r>
              <a:rPr lang="en-US" sz="1600" dirty="0"/>
              <a:t> normalization, such as upper quartile scaling (UQ)(2), trimmed mean of M values (TMM)(4) and FPKM (5), account only for global differences in sequencing depth between libraries (6). </a:t>
            </a:r>
          </a:p>
          <a:p>
            <a:r>
              <a:rPr lang="en-US" sz="1600" dirty="0"/>
              <a:t>The R code to </a:t>
            </a:r>
            <a:r>
              <a:rPr lang="en-US" sz="2800" b="1" i="1" u="sng" dirty="0">
                <a:solidFill>
                  <a:srgbClr val="FF0000"/>
                </a:solidFill>
              </a:rPr>
              <a:t>reproduce all the main figures </a:t>
            </a:r>
            <a:r>
              <a:rPr lang="en-US" sz="1600" dirty="0"/>
              <a:t>and tables of the article is available as tutorials in the supplementary material and downloadable form GitHub </a:t>
            </a:r>
            <a:r>
              <a:rPr lang="en-US" sz="1600" dirty="0">
                <a:solidFill>
                  <a:srgbClr val="008000"/>
                </a:solidFill>
              </a:rPr>
              <a:t>(</a:t>
            </a:r>
            <a:r>
              <a:rPr lang="en-US" sz="1600" dirty="0">
                <a:solidFill>
                  <a:srgbClr val="008000"/>
                </a:solidFill>
                <a:hlinkClick r:id="rId2"/>
              </a:rPr>
              <a:t>github.com/drisso/peixoto2015_tutorial</a:t>
            </a:r>
            <a:r>
              <a:rPr lang="en-US" sz="1600" dirty="0">
                <a:solidFill>
                  <a:srgbClr val="008000"/>
                </a:solidFill>
              </a:rPr>
              <a:t>)</a:t>
            </a:r>
            <a:r>
              <a:rPr lang="en-US" sz="1600" dirty="0"/>
              <a:t>.</a:t>
            </a:r>
          </a:p>
          <a:p>
            <a:endParaRPr lang="en-US" dirty="0"/>
          </a:p>
        </p:txBody>
      </p:sp>
      <p:sp>
        <p:nvSpPr>
          <p:cNvPr id="2" name="Slide Number Placeholder 1"/>
          <p:cNvSpPr>
            <a:spLocks noGrp="1"/>
          </p:cNvSpPr>
          <p:nvPr>
            <p:ph type="sldNum" sz="quarter" idx="12"/>
          </p:nvPr>
        </p:nvSpPr>
        <p:spPr/>
        <p:txBody>
          <a:bodyPr/>
          <a:lstStyle/>
          <a:p>
            <a:fld id="{0235576B-7F3C-4840-ADD7-A9DF1158E3A5}" type="slidenum">
              <a:rPr lang="en-US" smtClean="0"/>
              <a:pPr/>
              <a:t>66</a:t>
            </a:fld>
            <a:endParaRPr lang="en-US"/>
          </a:p>
        </p:txBody>
      </p:sp>
    </p:spTree>
    <p:extLst>
      <p:ext uri="{BB962C8B-B14F-4D97-AF65-F5344CB8AC3E}">
        <p14:creationId xmlns:p14="http://schemas.microsoft.com/office/powerpoint/2010/main" val="1247708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67</a:t>
            </a:fld>
            <a:endParaRPr lang="en-US"/>
          </a:p>
        </p:txBody>
      </p:sp>
      <p:pic>
        <p:nvPicPr>
          <p:cNvPr id="3" name="Picture 2" descr="Screen Shot 2016-02-19 at 9.23.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59870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235576B-7F3C-4840-ADD7-A9DF1158E3A5}" type="slidenum">
              <a:rPr lang="en-US" smtClean="0"/>
              <a:pPr/>
              <a:t>68</a:t>
            </a:fld>
            <a:endParaRPr lang="en-US"/>
          </a:p>
        </p:txBody>
      </p:sp>
      <p:pic>
        <p:nvPicPr>
          <p:cNvPr id="3" name="Picture 2" descr="Screen Shot 2016-02-19 at 9.23.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85750"/>
            <a:ext cx="6858000" cy="5143500"/>
          </a:xfrm>
          <a:prstGeom prst="rect">
            <a:avLst/>
          </a:prstGeom>
        </p:spPr>
      </p:pic>
    </p:spTree>
    <p:extLst>
      <p:ext uri="{BB962C8B-B14F-4D97-AF65-F5344CB8AC3E}">
        <p14:creationId xmlns:p14="http://schemas.microsoft.com/office/powerpoint/2010/main" val="1228373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End</a:t>
            </a:r>
          </a:p>
        </p:txBody>
      </p:sp>
      <p:sp>
        <p:nvSpPr>
          <p:cNvPr id="4" name="Slide Number Placeholder 3"/>
          <p:cNvSpPr>
            <a:spLocks noGrp="1"/>
          </p:cNvSpPr>
          <p:nvPr>
            <p:ph type="sldNum" sz="quarter" idx="12"/>
          </p:nvPr>
        </p:nvSpPr>
        <p:spPr/>
        <p:txBody>
          <a:bodyPr/>
          <a:lstStyle/>
          <a:p>
            <a:fld id="{0235576B-7F3C-4840-ADD7-A9DF1158E3A5}" type="slidenum">
              <a:rPr lang="en-US" smtClean="0"/>
              <a:pPr/>
              <a:t>69</a:t>
            </a:fld>
            <a:endParaRPr lang="en-US"/>
          </a:p>
        </p:txBody>
      </p:sp>
    </p:spTree>
    <p:extLst>
      <p:ext uri="{BB962C8B-B14F-4D97-AF65-F5344CB8AC3E}">
        <p14:creationId xmlns:p14="http://schemas.microsoft.com/office/powerpoint/2010/main" val="151671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normAutofit/>
          </a:bodyPr>
          <a:lstStyle/>
          <a:p>
            <a:r>
              <a:rPr lang="en-US" altLang="ko-KR" dirty="0" smtClean="0"/>
              <a:t>RNA Sequencing: </a:t>
            </a:r>
            <a:br>
              <a:rPr lang="en-US" altLang="ko-KR" dirty="0" smtClean="0"/>
            </a:br>
            <a:r>
              <a:rPr lang="en-US" altLang="ko-KR" sz="2025" dirty="0"/>
              <a:t>Abundance Comparisons Between Two Or More Conditions / Phenotypes</a:t>
            </a:r>
          </a:p>
        </p:txBody>
      </p:sp>
      <p:sp>
        <p:nvSpPr>
          <p:cNvPr id="3" name="Content Placeholder 2"/>
          <p:cNvSpPr>
            <a:spLocks noGrp="1"/>
          </p:cNvSpPr>
          <p:nvPr>
            <p:ph idx="1"/>
          </p:nvPr>
        </p:nvSpPr>
        <p:spPr/>
        <p:txBody>
          <a:bodyPr/>
          <a:lstStyle/>
          <a:p>
            <a:endParaRPr lang="en-US"/>
          </a:p>
        </p:txBody>
      </p:sp>
      <p:sp>
        <p:nvSpPr>
          <p:cNvPr id="19458" name="Text Box 5"/>
          <p:cNvSpPr txBox="1">
            <a:spLocks noChangeArrowheads="1"/>
          </p:cNvSpPr>
          <p:nvPr/>
        </p:nvSpPr>
        <p:spPr bwMode="auto">
          <a:xfrm>
            <a:off x="786165" y="2625090"/>
            <a:ext cx="112562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latin typeface="Calibri" charset="0"/>
                <a:cs typeface="Calibri" charset="0"/>
              </a:rPr>
              <a:t>Condition 1</a:t>
            </a:r>
          </a:p>
          <a:p>
            <a:pPr algn="ctr" eaLnBrk="1" hangingPunct="1"/>
            <a:r>
              <a:rPr lang="en-US" sz="1200" dirty="0">
                <a:latin typeface="Calibri" charset="0"/>
                <a:cs typeface="Calibri" charset="0"/>
              </a:rPr>
              <a:t>(normal tissue)</a:t>
            </a:r>
          </a:p>
        </p:txBody>
      </p:sp>
      <p:sp>
        <p:nvSpPr>
          <p:cNvPr id="19459" name="Text Box 6"/>
          <p:cNvSpPr txBox="1">
            <a:spLocks noChangeArrowheads="1"/>
          </p:cNvSpPr>
          <p:nvPr/>
        </p:nvSpPr>
        <p:spPr bwMode="auto">
          <a:xfrm>
            <a:off x="1765974" y="2625090"/>
            <a:ext cx="122341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latin typeface="Calibri" charset="0"/>
                <a:cs typeface="Calibri" charset="0"/>
              </a:rPr>
              <a:t>Condition 2</a:t>
            </a:r>
          </a:p>
          <a:p>
            <a:pPr algn="ctr" eaLnBrk="1" hangingPunct="1"/>
            <a:r>
              <a:rPr lang="en-US" sz="1200" dirty="0">
                <a:latin typeface="Calibri" charset="0"/>
                <a:cs typeface="Calibri" charset="0"/>
              </a:rPr>
              <a:t>(diseased tissue)</a:t>
            </a:r>
          </a:p>
        </p:txBody>
      </p:sp>
      <p:sp>
        <p:nvSpPr>
          <p:cNvPr id="19460" name="Text Box 7"/>
          <p:cNvSpPr txBox="1">
            <a:spLocks noChangeArrowheads="1"/>
          </p:cNvSpPr>
          <p:nvPr/>
        </p:nvSpPr>
        <p:spPr bwMode="auto">
          <a:xfrm>
            <a:off x="3843338" y="1665066"/>
            <a:ext cx="15621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a:latin typeface="Calibri" charset="0"/>
                <a:cs typeface="Calibri" charset="0"/>
              </a:rPr>
              <a:t>Isolate RNAs</a:t>
            </a:r>
          </a:p>
        </p:txBody>
      </p:sp>
      <p:sp>
        <p:nvSpPr>
          <p:cNvPr id="19461" name="Text Box 8"/>
          <p:cNvSpPr txBox="1">
            <a:spLocks noChangeArrowheads="1"/>
          </p:cNvSpPr>
          <p:nvPr/>
        </p:nvSpPr>
        <p:spPr bwMode="auto">
          <a:xfrm>
            <a:off x="5486400" y="2686051"/>
            <a:ext cx="21050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latin typeface="Calibri" charset="0"/>
                <a:cs typeface="Calibri" charset="0"/>
              </a:rPr>
              <a:t>Sequence ends</a:t>
            </a:r>
          </a:p>
        </p:txBody>
      </p:sp>
      <p:pic>
        <p:nvPicPr>
          <p:cNvPr id="19462" name="Picture 9"/>
          <p:cNvPicPr>
            <a:picLocks noChangeAspect="1" noChangeArrowheads="1"/>
          </p:cNvPicPr>
          <p:nvPr/>
        </p:nvPicPr>
        <p:blipFill>
          <a:blip r:embed="rId3">
            <a:extLst>
              <a:ext uri="{28A0092B-C50C-407E-A947-70E740481C1C}">
                <a14:useLocalDpi xmlns:a14="http://schemas.microsoft.com/office/drawing/2010/main" val="0"/>
              </a:ext>
            </a:extLst>
          </a:blip>
          <a:srcRect l="54456" t="53543" r="4185" b="30112"/>
          <a:stretch>
            <a:fillRect/>
          </a:stretch>
        </p:blipFill>
        <p:spPr bwMode="auto">
          <a:xfrm>
            <a:off x="5829300" y="4000500"/>
            <a:ext cx="1282304" cy="725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3" name="Picture 10"/>
          <p:cNvPicPr>
            <a:picLocks noChangeAspect="1" noChangeArrowheads="1"/>
          </p:cNvPicPr>
          <p:nvPr/>
        </p:nvPicPr>
        <p:blipFill>
          <a:blip r:embed="rId4">
            <a:extLst>
              <a:ext uri="{28A0092B-C50C-407E-A947-70E740481C1C}">
                <a14:useLocalDpi xmlns:a14="http://schemas.microsoft.com/office/drawing/2010/main" val="0"/>
              </a:ext>
            </a:extLst>
          </a:blip>
          <a:srcRect r="3535"/>
          <a:stretch>
            <a:fillRect/>
          </a:stretch>
        </p:blipFill>
        <p:spPr bwMode="auto">
          <a:xfrm>
            <a:off x="5657851" y="2914650"/>
            <a:ext cx="1364456"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4" name="Text Box 11"/>
          <p:cNvSpPr txBox="1">
            <a:spLocks noChangeArrowheads="1"/>
          </p:cNvSpPr>
          <p:nvPr/>
        </p:nvSpPr>
        <p:spPr bwMode="auto">
          <a:xfrm>
            <a:off x="7399783" y="3830763"/>
            <a:ext cx="158853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a:latin typeface="Calibri" charset="0"/>
                <a:cs typeface="Calibri" charset="0"/>
              </a:rPr>
              <a:t>100s of millions of paired reads</a:t>
            </a:r>
          </a:p>
          <a:p>
            <a:pPr eaLnBrk="1" hangingPunct="1"/>
            <a:r>
              <a:rPr lang="en-US" sz="1200" b="1" dirty="0">
                <a:latin typeface="Calibri" charset="0"/>
                <a:cs typeface="Calibri" charset="0"/>
              </a:rPr>
              <a:t>10s of billions bases of sequence</a:t>
            </a:r>
          </a:p>
        </p:txBody>
      </p:sp>
      <p:sp>
        <p:nvSpPr>
          <p:cNvPr id="19465" name="Text Box 12"/>
          <p:cNvSpPr txBox="1">
            <a:spLocks noChangeArrowheads="1"/>
          </p:cNvSpPr>
          <p:nvPr/>
        </p:nvSpPr>
        <p:spPr bwMode="auto">
          <a:xfrm>
            <a:off x="7069409" y="1788875"/>
            <a:ext cx="196691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latin typeface="Calibri" charset="0"/>
                <a:cs typeface="Calibri" charset="0"/>
              </a:rPr>
              <a:t>Generate </a:t>
            </a:r>
            <a:r>
              <a:rPr lang="en-US" sz="1200" b="1" dirty="0" err="1">
                <a:latin typeface="Calibri" charset="0"/>
                <a:cs typeface="Calibri" charset="0"/>
              </a:rPr>
              <a:t>cDNA</a:t>
            </a:r>
            <a:r>
              <a:rPr lang="en-US" sz="1200" b="1" dirty="0">
                <a:latin typeface="Calibri" charset="0"/>
                <a:cs typeface="Calibri" charset="0"/>
              </a:rPr>
              <a:t>, fragment, size select, add linkers</a:t>
            </a:r>
          </a:p>
        </p:txBody>
      </p:sp>
      <p:pic>
        <p:nvPicPr>
          <p:cNvPr id="19466" name="Picture 13" descr="Typical Exons and Transcrip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1666" y="1934861"/>
            <a:ext cx="1762125" cy="85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7" name="Text Box 14"/>
          <p:cNvSpPr txBox="1">
            <a:spLocks noChangeArrowheads="1"/>
          </p:cNvSpPr>
          <p:nvPr/>
        </p:nvSpPr>
        <p:spPr bwMode="auto">
          <a:xfrm>
            <a:off x="866776" y="1560672"/>
            <a:ext cx="204549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latin typeface="Calibri" charset="0"/>
                <a:cs typeface="Calibri" charset="0"/>
              </a:rPr>
              <a:t>Samples of interest</a:t>
            </a:r>
          </a:p>
        </p:txBody>
      </p:sp>
      <p:sp>
        <p:nvSpPr>
          <p:cNvPr id="19468" name="Line 15"/>
          <p:cNvSpPr>
            <a:spLocks noChangeShapeType="1"/>
          </p:cNvSpPr>
          <p:nvPr/>
        </p:nvSpPr>
        <p:spPr bwMode="auto">
          <a:xfrm>
            <a:off x="5668567" y="1969294"/>
            <a:ext cx="554831" cy="1191"/>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053"/>
          </a:p>
        </p:txBody>
      </p:sp>
      <p:sp>
        <p:nvSpPr>
          <p:cNvPr id="19469" name="Line 16"/>
          <p:cNvSpPr>
            <a:spLocks noChangeShapeType="1"/>
          </p:cNvSpPr>
          <p:nvPr/>
        </p:nvSpPr>
        <p:spPr bwMode="auto">
          <a:xfrm flipH="1">
            <a:off x="6671074" y="2426495"/>
            <a:ext cx="1190" cy="294085"/>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053"/>
          </a:p>
        </p:txBody>
      </p:sp>
      <p:sp>
        <p:nvSpPr>
          <p:cNvPr id="19470" name="Line 17"/>
          <p:cNvSpPr>
            <a:spLocks noChangeShapeType="1"/>
          </p:cNvSpPr>
          <p:nvPr/>
        </p:nvSpPr>
        <p:spPr bwMode="auto">
          <a:xfrm flipH="1">
            <a:off x="5372100" y="4171950"/>
            <a:ext cx="400050" cy="2976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053"/>
          </a:p>
        </p:txBody>
      </p:sp>
      <p:sp>
        <p:nvSpPr>
          <p:cNvPr id="19471" name="Line 18"/>
          <p:cNvSpPr>
            <a:spLocks noChangeShapeType="1"/>
          </p:cNvSpPr>
          <p:nvPr/>
        </p:nvSpPr>
        <p:spPr bwMode="auto">
          <a:xfrm>
            <a:off x="3182446" y="2131219"/>
            <a:ext cx="352425" cy="1191"/>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053"/>
          </a:p>
        </p:txBody>
      </p:sp>
      <p:pic>
        <p:nvPicPr>
          <p:cNvPr id="19472" name="Picture 19" descr="RNA Fragmen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60320" y="1829991"/>
            <a:ext cx="740569" cy="5845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3" name="Picture 20" descr="Sequence Pai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43350" y="3771900"/>
            <a:ext cx="1381125"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4" name="Line 23"/>
          <p:cNvSpPr>
            <a:spLocks noChangeShapeType="1"/>
          </p:cNvSpPr>
          <p:nvPr/>
        </p:nvSpPr>
        <p:spPr bwMode="auto">
          <a:xfrm flipH="1" flipV="1">
            <a:off x="3086100" y="3886201"/>
            <a:ext cx="685800" cy="15835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053"/>
          </a:p>
        </p:txBody>
      </p:sp>
      <p:sp>
        <p:nvSpPr>
          <p:cNvPr id="19475" name="Text Box 24"/>
          <p:cNvSpPr txBox="1">
            <a:spLocks noChangeArrowheads="1"/>
          </p:cNvSpPr>
          <p:nvPr/>
        </p:nvSpPr>
        <p:spPr bwMode="auto">
          <a:xfrm>
            <a:off x="1600201" y="3486151"/>
            <a:ext cx="1359694"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latin typeface="Calibri" charset="0"/>
                <a:cs typeface="Calibri" charset="0"/>
              </a:rPr>
              <a:t>Map to genome, </a:t>
            </a:r>
            <a:r>
              <a:rPr lang="en-US" sz="1200" b="1" dirty="0" err="1">
                <a:latin typeface="Calibri" charset="0"/>
                <a:cs typeface="Calibri" charset="0"/>
              </a:rPr>
              <a:t>transcriptome</a:t>
            </a:r>
            <a:r>
              <a:rPr lang="en-US" sz="1200" b="1" dirty="0">
                <a:latin typeface="Calibri" charset="0"/>
                <a:cs typeface="Calibri" charset="0"/>
              </a:rPr>
              <a:t>, and predicted exon junctions</a:t>
            </a:r>
          </a:p>
        </p:txBody>
      </p:sp>
      <p:pic>
        <p:nvPicPr>
          <p:cNvPr id="19476" name="Picture 1" descr="ColonTumorHist.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00239" y="1869045"/>
            <a:ext cx="1026319" cy="772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77" name="Picture 2" descr="kw1.jpg"/>
          <p:cNvPicPr>
            <a:picLocks noChangeAspect="1"/>
          </p:cNvPicPr>
          <p:nvPr/>
        </p:nvPicPr>
        <p:blipFill>
          <a:blip r:embed="rId9" cstate="print">
            <a:extLst>
              <a:ext uri="{28A0092B-C50C-407E-A947-70E740481C1C}">
                <a14:useLocalDpi xmlns:a14="http://schemas.microsoft.com/office/drawing/2010/main" val="0"/>
              </a:ext>
            </a:extLst>
          </a:blip>
          <a:srcRect r="10406"/>
          <a:stretch>
            <a:fillRect/>
          </a:stretch>
        </p:blipFill>
        <p:spPr bwMode="auto">
          <a:xfrm>
            <a:off x="820341" y="1869044"/>
            <a:ext cx="1027509"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78" name="Line 18"/>
          <p:cNvSpPr>
            <a:spLocks noChangeShapeType="1"/>
          </p:cNvSpPr>
          <p:nvPr/>
        </p:nvSpPr>
        <p:spPr bwMode="auto">
          <a:xfrm rot="5400000">
            <a:off x="2110382" y="4461869"/>
            <a:ext cx="352425" cy="119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1053"/>
          </a:p>
        </p:txBody>
      </p:sp>
      <p:sp>
        <p:nvSpPr>
          <p:cNvPr id="19479" name="Text Box 8"/>
          <p:cNvSpPr txBox="1">
            <a:spLocks noChangeArrowheads="1"/>
          </p:cNvSpPr>
          <p:nvPr/>
        </p:nvSpPr>
        <p:spPr bwMode="auto">
          <a:xfrm>
            <a:off x="1252538" y="4676345"/>
            <a:ext cx="21050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b="1" dirty="0">
                <a:latin typeface="Calibri" charset="0"/>
                <a:cs typeface="Calibri" charset="0"/>
              </a:rPr>
              <a:t>Downstream analysis</a:t>
            </a:r>
          </a:p>
        </p:txBody>
      </p:sp>
    </p:spTree>
    <p:extLst>
      <p:ext uri="{BB962C8B-B14F-4D97-AF65-F5344CB8AC3E}">
        <p14:creationId xmlns:p14="http://schemas.microsoft.com/office/powerpoint/2010/main" val="1794935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8</a:t>
            </a:fld>
            <a:endParaRPr lang="en-US"/>
          </a:p>
        </p:txBody>
      </p:sp>
      <p:pic>
        <p:nvPicPr>
          <p:cNvPr id="5" name="Picture 4" descr="Screen Shot 2015-06-10 at 9.52.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293" y="0"/>
            <a:ext cx="7583234" cy="5687426"/>
          </a:xfrm>
          <a:prstGeom prst="rect">
            <a:avLst/>
          </a:prstGeom>
        </p:spPr>
      </p:pic>
    </p:spTree>
    <p:extLst>
      <p:ext uri="{BB962C8B-B14F-4D97-AF65-F5344CB8AC3E}">
        <p14:creationId xmlns:p14="http://schemas.microsoft.com/office/powerpoint/2010/main" val="1835571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Sources Of Bias And Variability</a:t>
            </a:r>
            <a:endParaRPr lang="en-US" dirty="0"/>
          </a:p>
        </p:txBody>
      </p:sp>
      <p:pic>
        <p:nvPicPr>
          <p:cNvPr id="8" name="Content Placeholder 7" descr="Screen Shot 2016-02-19 at 8.03.48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2386" y="1538288"/>
            <a:ext cx="5452958" cy="4149138"/>
          </a:xfrm>
        </p:spPr>
      </p:pic>
      <p:sp>
        <p:nvSpPr>
          <p:cNvPr id="4" name="Slide Number Placeholder 3"/>
          <p:cNvSpPr>
            <a:spLocks noGrp="1"/>
          </p:cNvSpPr>
          <p:nvPr>
            <p:ph type="sldNum" sz="quarter" idx="12"/>
          </p:nvPr>
        </p:nvSpPr>
        <p:spPr/>
        <p:txBody>
          <a:bodyPr/>
          <a:lstStyle/>
          <a:p>
            <a:fld id="{0235576B-7F3C-4840-ADD7-A9DF1158E3A5}" type="slidenum">
              <a:rPr lang="en-US" smtClean="0"/>
              <a:pPr/>
              <a:t>9</a:t>
            </a:fld>
            <a:endParaRPr lang="en-US"/>
          </a:p>
        </p:txBody>
      </p:sp>
    </p:spTree>
    <p:extLst>
      <p:ext uri="{BB962C8B-B14F-4D97-AF65-F5344CB8AC3E}">
        <p14:creationId xmlns:p14="http://schemas.microsoft.com/office/powerpoint/2010/main" val="185070383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573</TotalTime>
  <Words>4276</Words>
  <Application>Microsoft Macintosh PowerPoint</Application>
  <PresentationFormat>On-screen Show (16:10)</PresentationFormat>
  <Paragraphs>219</Paragraphs>
  <Slides>69</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Calibri</vt:lpstr>
      <vt:lpstr>Calibri Light</vt:lpstr>
      <vt:lpstr>ＭＳ Ｐゴシック</vt:lpstr>
      <vt:lpstr>msgothic</vt:lpstr>
      <vt:lpstr>Wingdings</vt:lpstr>
      <vt:lpstr>Wingdings 3</vt:lpstr>
      <vt:lpstr>맑은 고딕</vt:lpstr>
      <vt:lpstr>宋体</vt:lpstr>
      <vt:lpstr>Arial</vt:lpstr>
      <vt:lpstr>Retrospect</vt:lpstr>
      <vt:lpstr>RNA-seq with R-bioconductor  Part 2: Dealing with Unwanted Variation</vt:lpstr>
      <vt:lpstr>Refresher: Three Aspects</vt:lpstr>
      <vt:lpstr>Sequencing by Synthesis</vt:lpstr>
      <vt:lpstr>Numerous Possible  Analysis Strategies</vt:lpstr>
      <vt:lpstr>The Basis Of Illumina Sequencing On A Flow Cell</vt:lpstr>
      <vt:lpstr>Illumina Clonal Expansion Followed By Image Processing</vt:lpstr>
      <vt:lpstr>RNA Sequencing:  Abundance Comparisons Between Two Or More Conditions / Phenotypes</vt:lpstr>
      <vt:lpstr>PowerPoint Presentation</vt:lpstr>
      <vt:lpstr>Potential Sources Of Bias And Variability</vt:lpstr>
      <vt:lpstr>What is Normalization</vt:lpstr>
      <vt:lpstr>PowerPoint Presentation</vt:lpstr>
      <vt:lpstr>PowerPoint Presentation</vt:lpstr>
      <vt:lpstr>Normalization</vt:lpstr>
      <vt:lpstr>PowerPoint Presentation</vt:lpstr>
      <vt:lpstr>PowerPoint Presentation</vt:lpstr>
      <vt:lpstr>Using Controls For The Normalization Of Rna-seq Data</vt:lpstr>
      <vt:lpstr>PowerPoint Presentation</vt:lpstr>
      <vt:lpstr>PowerPoint Presentation</vt:lpstr>
      <vt:lpstr>PowerPoint Presentation</vt:lpstr>
      <vt:lpstr>PowerPoint Presentation</vt:lpstr>
      <vt:lpstr>PowerPoint Presentation</vt:lpstr>
      <vt:lpstr>PowerPoint Presentation</vt:lpstr>
      <vt:lpstr>Normalization</vt:lpstr>
      <vt:lpstr>PowerPoint Presentation</vt:lpstr>
      <vt:lpstr>Count Based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Biological Replicates Are Necessary</vt:lpstr>
      <vt:lpstr>Experimental Design:  Recommended Software</vt:lpstr>
      <vt:lpstr>Experimental Design:  Recommended Software</vt:lpstr>
      <vt:lpstr>Experimental design: recommended softwares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“Good” Lane Has ~30 Million Clusters. This Represents 0.0013 % Of The Starting Library</vt:lpstr>
      <vt:lpstr>PowerPoint Presentation</vt:lpstr>
      <vt:lpstr>PowerPoint Presentation</vt:lpstr>
      <vt:lpstr>Intro to SVA</vt:lpstr>
      <vt:lpstr>Intro to SVA</vt:lpstr>
      <vt:lpstr>Intro to SVA</vt:lpstr>
      <vt:lpstr>PowerPoint Presentation</vt:lpstr>
      <vt:lpstr>PowerPoint Presentation</vt:lpstr>
      <vt:lpstr>PowerPoint Presentation</vt:lpstr>
      <vt:lpstr>PowerPoint Presentation</vt:lpstr>
      <vt:lpstr>Intro to sva</vt:lpstr>
      <vt:lpstr>sva</vt:lpstr>
      <vt:lpstr>PowerPoint Presentation</vt:lpstr>
      <vt:lpstr>PowerPoint Presentation</vt:lpstr>
      <vt:lpstr>PowerPoint Presentation</vt:lpstr>
      <vt:lpstr>PowerPoint Presentation</vt:lpstr>
      <vt:lpstr>PowerPoint Presentation</vt:lpstr>
      <vt:lpstr>PowerPoint Presentation</vt:lpstr>
      <vt:lpstr>Normalization</vt:lpstr>
      <vt:lpstr>PowerPoint Presentation</vt:lpstr>
      <vt:lpstr>PowerPoint Presentation</vt:lpstr>
      <vt:lpstr>End</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with R-bioconductor  Part 2: Dealing with Unwanted Variation</dc:title>
  <dc:creator>Squires, Richard (NIH/NIAID) [C]</dc:creator>
  <cp:lastModifiedBy>Squires, Richard (NIH/NIAID) [C]</cp:lastModifiedBy>
  <cp:revision>53</cp:revision>
  <cp:lastPrinted>2017-08-11T03:39:12Z</cp:lastPrinted>
  <dcterms:created xsi:type="dcterms:W3CDTF">2017-08-09T01:11:39Z</dcterms:created>
  <dcterms:modified xsi:type="dcterms:W3CDTF">2017-08-11T12:52:49Z</dcterms:modified>
</cp:coreProperties>
</file>